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0"/>
  </p:notesMasterIdLst>
  <p:handoutMasterIdLst>
    <p:handoutMasterId r:id="rId31"/>
  </p:handoutMasterIdLst>
  <p:sldIdLst>
    <p:sldId id="256" r:id="rId3"/>
    <p:sldId id="257" r:id="rId4"/>
    <p:sldId id="293" r:id="rId5"/>
    <p:sldId id="294" r:id="rId6"/>
    <p:sldId id="297" r:id="rId7"/>
    <p:sldId id="298" r:id="rId8"/>
    <p:sldId id="280" r:id="rId9"/>
    <p:sldId id="279" r:id="rId10"/>
    <p:sldId id="278" r:id="rId11"/>
    <p:sldId id="288" r:id="rId12"/>
    <p:sldId id="284" r:id="rId13"/>
    <p:sldId id="283" r:id="rId14"/>
    <p:sldId id="272" r:id="rId15"/>
    <p:sldId id="262" r:id="rId16"/>
    <p:sldId id="261" r:id="rId17"/>
    <p:sldId id="263" r:id="rId18"/>
    <p:sldId id="275" r:id="rId19"/>
    <p:sldId id="281" r:id="rId20"/>
    <p:sldId id="274" r:id="rId21"/>
    <p:sldId id="265" r:id="rId22"/>
    <p:sldId id="289" r:id="rId23"/>
    <p:sldId id="290" r:id="rId24"/>
    <p:sldId id="291" r:id="rId25"/>
    <p:sldId id="286" r:id="rId26"/>
    <p:sldId id="295" r:id="rId27"/>
    <p:sldId id="287" r:id="rId28"/>
    <p:sldId id="29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8" autoAdjust="0"/>
    <p:restoredTop sz="92280" autoAdjust="0"/>
  </p:normalViewPr>
  <p:slideViewPr>
    <p:cSldViewPr snapToGrid="0" showGuides="1">
      <p:cViewPr varScale="1">
        <p:scale>
          <a:sx n="82" d="100"/>
          <a:sy n="82" d="100"/>
        </p:scale>
        <p:origin x="6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scheivert\AppData\Local\Microsoft\Windows\INetCache\Content.Outlook\RTR896B3\CWRA_Data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167918895634231E-2"/>
          <c:y val="0.13079877515310587"/>
          <c:w val="0.93683717016288992"/>
          <c:h val="0.7066749781277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All Students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92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All Students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93.4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All Students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94.8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3572200"/>
        <c:axId val="393569848"/>
      </c:barChart>
      <c:catAx>
        <c:axId val="393572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69848"/>
        <c:crosses val="autoZero"/>
        <c:auto val="1"/>
        <c:lblAlgn val="ctr"/>
        <c:lblOffset val="100"/>
        <c:noMultiLvlLbl val="0"/>
      </c:catAx>
      <c:valAx>
        <c:axId val="393569848"/>
        <c:scaling>
          <c:orientation val="minMax"/>
          <c:max val="100"/>
          <c:min val="7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72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30686622187498"/>
          <c:y val="0.92342300962379698"/>
          <c:w val="0.59337100038067747"/>
          <c:h val="5.99103237095363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Qualitative Reading inventory – (QRI)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Met Benchmark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Grade 3</c:v>
                </c:pt>
                <c:pt idx="1">
                  <c:v>Grade 4</c:v>
                </c:pt>
                <c:pt idx="2">
                  <c:v>Grade 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95</c:v>
                </c:pt>
                <c:pt idx="1">
                  <c:v>92.3</c:v>
                </c:pt>
                <c:pt idx="2">
                  <c:v>87.9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395124976"/>
        <c:axId val="395123408"/>
      </c:barChart>
      <c:catAx>
        <c:axId val="395124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3408"/>
        <c:crosses val="autoZero"/>
        <c:auto val="1"/>
        <c:lblAlgn val="ctr"/>
        <c:lblOffset val="100"/>
        <c:noMultiLvlLbl val="0"/>
      </c:catAx>
      <c:valAx>
        <c:axId val="395123408"/>
        <c:scaling>
          <c:orientation val="minMax"/>
          <c:max val="100"/>
          <c:min val="0.88000000000000012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4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Phonological Awareness Literary Screening (PALS)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Met Benchmark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Kindergarten</c:v>
                </c:pt>
                <c:pt idx="1">
                  <c:v>Grade 1</c:v>
                </c:pt>
                <c:pt idx="2">
                  <c:v>Grade 2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86.9</c:v>
                </c:pt>
                <c:pt idx="1">
                  <c:v>75.099999999999994</c:v>
                </c:pt>
                <c:pt idx="2">
                  <c:v>88.1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95124192"/>
        <c:axId val="395126152"/>
      </c:barChart>
      <c:catAx>
        <c:axId val="39512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6152"/>
        <c:crosses val="autoZero"/>
        <c:auto val="1"/>
        <c:lblAlgn val="ctr"/>
        <c:lblOffset val="100"/>
        <c:noMultiLvlLbl val="0"/>
      </c:catAx>
      <c:valAx>
        <c:axId val="395126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2011-2012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Enrollments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2560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2012-2013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Enrollments</c:v>
                </c:pt>
              </c:strCache>
            </c:strRef>
          </c:cat>
          <c:val>
            <c:numRef>
              <c:f>Sheet1!$E$2</c:f>
              <c:numCache>
                <c:formatCode>#,##0</c:formatCode>
                <c:ptCount val="1"/>
                <c:pt idx="0">
                  <c:v>2516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2013-2014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Enrollments</c:v>
                </c:pt>
              </c:strCache>
            </c:strRef>
          </c:cat>
          <c:val>
            <c:numRef>
              <c:f>Sheet1!$F$2</c:f>
              <c:numCache>
                <c:formatCode>#,##0</c:formatCode>
                <c:ptCount val="1"/>
                <c:pt idx="0">
                  <c:v>2601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95126544"/>
        <c:axId val="39512732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2010</c:v>
                      </c:pt>
                    </c:strCache>
                  </c:strRef>
                </c:tx>
                <c:spPr>
                  <a:solidFill>
                    <a:schemeClr val="accent1">
                      <a:alpha val="85000"/>
                    </a:schemeClr>
                  </a:solidFill>
                  <a:ln w="9525" cap="flat" cmpd="sng" algn="ctr">
                    <a:solidFill>
                      <a:schemeClr val="lt1">
                        <a:alpha val="50000"/>
                      </a:schemeClr>
                    </a:solidFill>
                    <a:round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Enrollments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1824</c:v>
                      </c:pt>
                    </c:numCache>
                  </c:numRef>
                </c:val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2011</c:v>
                      </c:pt>
                    </c:strCache>
                  </c:strRef>
                </c:tx>
                <c:spPr>
                  <a:solidFill>
                    <a:schemeClr val="accent2">
                      <a:alpha val="85000"/>
                    </a:schemeClr>
                  </a:solidFill>
                  <a:ln w="9525" cap="flat" cmpd="sng" algn="ctr">
                    <a:solidFill>
                      <a:schemeClr val="lt1">
                        <a:alpha val="50000"/>
                      </a:schemeClr>
                    </a:solidFill>
                    <a:round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Enrollments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2887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3951265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5127328"/>
        <c:crosses val="autoZero"/>
        <c:auto val="1"/>
        <c:lblAlgn val="ctr"/>
        <c:lblOffset val="100"/>
        <c:noMultiLvlLbl val="0"/>
      </c:catAx>
      <c:valAx>
        <c:axId val="39512732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6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97288533787782"/>
          <c:y val="0.90658968161624853"/>
          <c:w val="0.79396495247743604"/>
          <c:h val="7.3079947183723321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18266681976478"/>
          <c:y val="3.4866370197720667E-2"/>
          <c:w val="0.8281733318023522"/>
          <c:h val="0.519637705983486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2011-2012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100000"/>
                    <a:satMod val="137000"/>
                  </a:schemeClr>
                </a:gs>
                <a:gs pos="71000">
                  <a:schemeClr val="accent1">
                    <a:shade val="98000"/>
                    <a:satMod val="137000"/>
                  </a:schemeClr>
                </a:gs>
                <a:gs pos="100000">
                  <a:schemeClr val="accent1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Sheet1!$A$2:$A$9</c:f>
              <c:strCache>
                <c:ptCount val="8"/>
                <c:pt idx="1">
                  <c:v>Elementary Music performances </c:v>
                </c:pt>
                <c:pt idx="2">
                  <c:v>Band performances (middle/high)</c:v>
                </c:pt>
                <c:pt idx="3">
                  <c:v>Choral performances (middle/high)</c:v>
                </c:pt>
                <c:pt idx="4">
                  <c:v>Orchestra performances (middle/high)</c:v>
                </c:pt>
                <c:pt idx="5">
                  <c:v>Drama performances </c:v>
                </c:pt>
                <c:pt idx="6">
                  <c:v>Art shows </c:v>
                </c:pt>
                <c:pt idx="7">
                  <c:v>Creative Writing/ Filmmaking 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1">
                  <c:v>150</c:v>
                </c:pt>
                <c:pt idx="2">
                  <c:v>70</c:v>
                </c:pt>
                <c:pt idx="3">
                  <c:v>35</c:v>
                </c:pt>
                <c:pt idx="4">
                  <c:v>14</c:v>
                </c:pt>
                <c:pt idx="5">
                  <c:v>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2012-2013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100000"/>
                    <a:satMod val="137000"/>
                  </a:schemeClr>
                </a:gs>
                <a:gs pos="71000">
                  <a:schemeClr val="accent2">
                    <a:shade val="98000"/>
                    <a:satMod val="137000"/>
                  </a:schemeClr>
                </a:gs>
                <a:gs pos="100000">
                  <a:schemeClr val="accent2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Sheet1!$A$2:$A$9</c:f>
              <c:strCache>
                <c:ptCount val="8"/>
                <c:pt idx="1">
                  <c:v>Elementary Music performances </c:v>
                </c:pt>
                <c:pt idx="2">
                  <c:v>Band performances (middle/high)</c:v>
                </c:pt>
                <c:pt idx="3">
                  <c:v>Choral performances (middle/high)</c:v>
                </c:pt>
                <c:pt idx="4">
                  <c:v>Orchestra performances (middle/high)</c:v>
                </c:pt>
                <c:pt idx="5">
                  <c:v>Drama performances </c:v>
                </c:pt>
                <c:pt idx="6">
                  <c:v>Art shows </c:v>
                </c:pt>
                <c:pt idx="7">
                  <c:v>Creative Writing/ Filmmaking 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1">
                  <c:v>128</c:v>
                </c:pt>
                <c:pt idx="2">
                  <c:v>148</c:v>
                </c:pt>
                <c:pt idx="3">
                  <c:v>95</c:v>
                </c:pt>
                <c:pt idx="4">
                  <c:v>38</c:v>
                </c:pt>
                <c:pt idx="5">
                  <c:v>49</c:v>
                </c:pt>
                <c:pt idx="6">
                  <c:v>6</c:v>
                </c:pt>
                <c:pt idx="7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2013-2014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100000"/>
                    <a:satMod val="137000"/>
                  </a:schemeClr>
                </a:gs>
                <a:gs pos="71000">
                  <a:schemeClr val="accent3">
                    <a:shade val="98000"/>
                    <a:satMod val="137000"/>
                  </a:schemeClr>
                </a:gs>
                <a:gs pos="100000">
                  <a:schemeClr val="accent3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Sheet1!$A$2:$A$9</c:f>
              <c:strCache>
                <c:ptCount val="8"/>
                <c:pt idx="1">
                  <c:v>Elementary Music performances </c:v>
                </c:pt>
                <c:pt idx="2">
                  <c:v>Band performances (middle/high)</c:v>
                </c:pt>
                <c:pt idx="3">
                  <c:v>Choral performances (middle/high)</c:v>
                </c:pt>
                <c:pt idx="4">
                  <c:v>Orchestra performances (middle/high)</c:v>
                </c:pt>
                <c:pt idx="5">
                  <c:v>Drama performances </c:v>
                </c:pt>
                <c:pt idx="6">
                  <c:v>Art shows </c:v>
                </c:pt>
                <c:pt idx="7">
                  <c:v>Creative Writing/ Filmmaking 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1">
                  <c:v>171</c:v>
                </c:pt>
                <c:pt idx="2">
                  <c:v>150</c:v>
                </c:pt>
                <c:pt idx="3">
                  <c:v>127</c:v>
                </c:pt>
                <c:pt idx="4">
                  <c:v>44</c:v>
                </c:pt>
                <c:pt idx="5">
                  <c:v>50</c:v>
                </c:pt>
                <c:pt idx="6">
                  <c:v>22</c:v>
                </c:pt>
                <c:pt idx="7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33001256"/>
        <c:axId val="233003608"/>
      </c:barChart>
      <c:catAx>
        <c:axId val="233001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003608"/>
        <c:crosses val="autoZero"/>
        <c:auto val="1"/>
        <c:lblAlgn val="ctr"/>
        <c:lblOffset val="100"/>
        <c:noMultiLvlLbl val="0"/>
      </c:catAx>
      <c:valAx>
        <c:axId val="233003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001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93493703606719"/>
          <c:y val="0.93882579941495936"/>
          <c:w val="0.79262230462136918"/>
          <c:h val="5.8463505398445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High School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2011-12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Technology Education</c:v>
                </c:pt>
                <c:pt idx="1">
                  <c:v>Business and Information Technology</c:v>
                </c:pt>
                <c:pt idx="2">
                  <c:v>Health and Medical Sciences</c:v>
                </c:pt>
                <c:pt idx="3">
                  <c:v>Marketing</c:v>
                </c:pt>
                <c:pt idx="4">
                  <c:v>Trade and Industrial Education</c:v>
                </c:pt>
                <c:pt idx="5">
                  <c:v>Career Connections</c:v>
                </c:pt>
                <c:pt idx="6">
                  <c:v>Military Science</c:v>
                </c:pt>
                <c:pt idx="7">
                  <c:v>Family and Consumer Sciences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594</c:v>
                </c:pt>
                <c:pt idx="1">
                  <c:v>515</c:v>
                </c:pt>
                <c:pt idx="2">
                  <c:v>93</c:v>
                </c:pt>
                <c:pt idx="3">
                  <c:v>225</c:v>
                </c:pt>
                <c:pt idx="4">
                  <c:v>89</c:v>
                </c:pt>
                <c:pt idx="5">
                  <c:v>161</c:v>
                </c:pt>
                <c:pt idx="6">
                  <c:v>78</c:v>
                </c:pt>
                <c:pt idx="7">
                  <c:v>176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2012-13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Technology Education</c:v>
                </c:pt>
                <c:pt idx="1">
                  <c:v>Business and Information Technology</c:v>
                </c:pt>
                <c:pt idx="2">
                  <c:v>Health and Medical Sciences</c:v>
                </c:pt>
                <c:pt idx="3">
                  <c:v>Marketing</c:v>
                </c:pt>
                <c:pt idx="4">
                  <c:v>Trade and Industrial Education</c:v>
                </c:pt>
                <c:pt idx="5">
                  <c:v>Career Connections</c:v>
                </c:pt>
                <c:pt idx="6">
                  <c:v>Military Science</c:v>
                </c:pt>
                <c:pt idx="7">
                  <c:v>Family and Consumer Sciences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534</c:v>
                </c:pt>
                <c:pt idx="1">
                  <c:v>483</c:v>
                </c:pt>
                <c:pt idx="2">
                  <c:v>152</c:v>
                </c:pt>
                <c:pt idx="3">
                  <c:v>262</c:v>
                </c:pt>
                <c:pt idx="4">
                  <c:v>104</c:v>
                </c:pt>
                <c:pt idx="5">
                  <c:v>96</c:v>
                </c:pt>
                <c:pt idx="6">
                  <c:v>62</c:v>
                </c:pt>
                <c:pt idx="7">
                  <c:v>122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2013-14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Technology Education</c:v>
                </c:pt>
                <c:pt idx="1">
                  <c:v>Business and Information Technology</c:v>
                </c:pt>
                <c:pt idx="2">
                  <c:v>Health and Medical Sciences</c:v>
                </c:pt>
                <c:pt idx="3">
                  <c:v>Marketing</c:v>
                </c:pt>
                <c:pt idx="4">
                  <c:v>Trade and Industrial Education</c:v>
                </c:pt>
                <c:pt idx="5">
                  <c:v>Career Connections</c:v>
                </c:pt>
                <c:pt idx="6">
                  <c:v>Military Science</c:v>
                </c:pt>
                <c:pt idx="7">
                  <c:v>Family and Consumer Sciences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580</c:v>
                </c:pt>
                <c:pt idx="1">
                  <c:v>957</c:v>
                </c:pt>
                <c:pt idx="2">
                  <c:v>227</c:v>
                </c:pt>
                <c:pt idx="3">
                  <c:v>236</c:v>
                </c:pt>
                <c:pt idx="4">
                  <c:v>97</c:v>
                </c:pt>
                <c:pt idx="5">
                  <c:v>112</c:v>
                </c:pt>
                <c:pt idx="6">
                  <c:v>0</c:v>
                </c:pt>
                <c:pt idx="7">
                  <c:v>211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3004000"/>
        <c:axId val="233005176"/>
      </c:barChart>
      <c:catAx>
        <c:axId val="23300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005176"/>
        <c:crosses val="autoZero"/>
        <c:auto val="1"/>
        <c:lblAlgn val="ctr"/>
        <c:lblOffset val="100"/>
        <c:noMultiLvlLbl val="0"/>
      </c:catAx>
      <c:valAx>
        <c:axId val="233005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00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749325848688272"/>
          <c:y val="0.92027359331810987"/>
          <c:w val="0.48101868036078815"/>
          <c:h val="5.3423212640418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Middle School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2011-12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100000"/>
                    <a:satMod val="137000"/>
                  </a:schemeClr>
                </a:gs>
                <a:gs pos="71000">
                  <a:schemeClr val="accent1">
                    <a:shade val="98000"/>
                    <a:satMod val="137000"/>
                  </a:schemeClr>
                </a:gs>
                <a:gs pos="100000">
                  <a:schemeClr val="accent1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Sheet1!$A$2:$A$4</c:f>
              <c:strCache>
                <c:ptCount val="3"/>
                <c:pt idx="0">
                  <c:v>Technology Education</c:v>
                </c:pt>
                <c:pt idx="1">
                  <c:v>Business and Information Technology</c:v>
                </c:pt>
                <c:pt idx="2">
                  <c:v>Family and Consumer Sciences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1014</c:v>
                </c:pt>
                <c:pt idx="1">
                  <c:v>518</c:v>
                </c:pt>
                <c:pt idx="2">
                  <c:v>355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2012-13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100000"/>
                    <a:satMod val="137000"/>
                  </a:schemeClr>
                </a:gs>
                <a:gs pos="71000">
                  <a:schemeClr val="accent2">
                    <a:shade val="98000"/>
                    <a:satMod val="137000"/>
                  </a:schemeClr>
                </a:gs>
                <a:gs pos="100000">
                  <a:schemeClr val="accent2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Sheet1!$A$2:$A$4</c:f>
              <c:strCache>
                <c:ptCount val="3"/>
                <c:pt idx="0">
                  <c:v>Technology Education</c:v>
                </c:pt>
                <c:pt idx="1">
                  <c:v>Business and Information Technology</c:v>
                </c:pt>
                <c:pt idx="2">
                  <c:v>Family and Consumer Sciences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964</c:v>
                </c:pt>
                <c:pt idx="1">
                  <c:v>496</c:v>
                </c:pt>
                <c:pt idx="2">
                  <c:v>322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2013-14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100000"/>
                    <a:satMod val="137000"/>
                  </a:schemeClr>
                </a:gs>
                <a:gs pos="71000">
                  <a:schemeClr val="accent3">
                    <a:shade val="98000"/>
                    <a:satMod val="137000"/>
                  </a:schemeClr>
                </a:gs>
                <a:gs pos="100000">
                  <a:schemeClr val="accent3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Sheet1!$A$2:$A$4</c:f>
              <c:strCache>
                <c:ptCount val="3"/>
                <c:pt idx="0">
                  <c:v>Technology Education</c:v>
                </c:pt>
                <c:pt idx="1">
                  <c:v>Business and Information Technology</c:v>
                </c:pt>
                <c:pt idx="2">
                  <c:v>Family and Consumer Sciences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905</c:v>
                </c:pt>
                <c:pt idx="1">
                  <c:v>386</c:v>
                </c:pt>
                <c:pt idx="2">
                  <c:v>429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233002824"/>
        <c:axId val="233007136"/>
      </c:barChart>
      <c:catAx>
        <c:axId val="233002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007136"/>
        <c:crosses val="autoZero"/>
        <c:auto val="1"/>
        <c:lblAlgn val="ctr"/>
        <c:lblOffset val="100"/>
        <c:noMultiLvlLbl val="0"/>
      </c:catAx>
      <c:valAx>
        <c:axId val="233007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002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147328492621474"/>
          <c:y val="0.92342300962379698"/>
          <c:w val="0.81586034921560791"/>
          <c:h val="5.99103237095363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Spring Athletic Participation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760323187972482E-2"/>
          <c:y val="0.11713944317385444"/>
          <c:w val="0.89023118206902008"/>
          <c:h val="0.7384069469625612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2.1673745619172832E-3"/>
                  <c:y val="8.0204124884397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1673745619172832E-3"/>
                  <c:y val="7.3127290335774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5021236857518505E-3"/>
                  <c:y val="0.16276719461833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b" anchorCtr="0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AHS</c:v>
                </c:pt>
                <c:pt idx="1">
                  <c:v>MOHS</c:v>
                </c:pt>
                <c:pt idx="2">
                  <c:v>WAHS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202</c:v>
                </c:pt>
                <c:pt idx="1">
                  <c:v>110</c:v>
                </c:pt>
                <c:pt idx="2">
                  <c:v>192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2"/>
              <c:layout>
                <c:manualLayout>
                  <c:x val="0"/>
                  <c:y val="-1.887155879632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AHS</c:v>
                </c:pt>
                <c:pt idx="1">
                  <c:v>MOHS</c:v>
                </c:pt>
                <c:pt idx="2">
                  <c:v>WAHS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239</c:v>
                </c:pt>
                <c:pt idx="1">
                  <c:v>140</c:v>
                </c:pt>
                <c:pt idx="2">
                  <c:v>192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233007528"/>
        <c:axId val="233006352"/>
        <c:axId val="394328928"/>
      </c:bar3DChart>
      <c:catAx>
        <c:axId val="233007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006352"/>
        <c:crosses val="autoZero"/>
        <c:auto val="1"/>
        <c:lblAlgn val="ctr"/>
        <c:lblOffset val="100"/>
        <c:noMultiLvlLbl val="0"/>
      </c:catAx>
      <c:valAx>
        <c:axId val="23300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007528"/>
        <c:crosses val="autoZero"/>
        <c:crossBetween val="between"/>
      </c:valAx>
      <c:serAx>
        <c:axId val="394328928"/>
        <c:scaling>
          <c:orientation val="minMax"/>
        </c:scaling>
        <c:delete val="1"/>
        <c:axPos val="b"/>
        <c:majorTickMark val="none"/>
        <c:minorTickMark val="none"/>
        <c:tickLblPos val="nextTo"/>
        <c:crossAx val="233006352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404795939125096E-2"/>
          <c:y val="0.93496927706513089"/>
          <c:w val="0.84085565899791503"/>
          <c:h val="5.0877053837622498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Expected Mean Score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AHS</c:v>
                </c:pt>
                <c:pt idx="1">
                  <c:v>MoHS</c:v>
                </c:pt>
                <c:pt idx="2">
                  <c:v>WAHS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1143</c:v>
                </c:pt>
                <c:pt idx="1">
                  <c:v>1078</c:v>
                </c:pt>
                <c:pt idx="2">
                  <c:v>1046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 Mean Score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AHS</c:v>
                </c:pt>
                <c:pt idx="1">
                  <c:v>MoHS</c:v>
                </c:pt>
                <c:pt idx="2">
                  <c:v>WAHS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1099</c:v>
                </c:pt>
                <c:pt idx="1">
                  <c:v>995</c:v>
                </c:pt>
                <c:pt idx="2">
                  <c:v>1020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34307704"/>
        <c:axId val="234305744"/>
      </c:barChart>
      <c:catAx>
        <c:axId val="234307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305744"/>
        <c:crosses val="autoZero"/>
        <c:auto val="1"/>
        <c:lblAlgn val="ctr"/>
        <c:lblOffset val="100"/>
        <c:noMultiLvlLbl val="0"/>
      </c:catAx>
      <c:valAx>
        <c:axId val="234305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4307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Proficient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11</c:v>
                </c:pt>
              </c:numCache>
            </c:numRef>
          </c:cat>
          <c:val>
            <c:numRef>
              <c:f>Sheet1!$C$2:$C$9</c:f>
              <c:numCache>
                <c:formatCode>0.00%</c:formatCode>
                <c:ptCount val="8"/>
                <c:pt idx="0">
                  <c:v>0.29601990049751242</c:v>
                </c:pt>
                <c:pt idx="1">
                  <c:v>0.26267281105990781</c:v>
                </c:pt>
                <c:pt idx="2">
                  <c:v>0.24071600320598449</c:v>
                </c:pt>
                <c:pt idx="3">
                  <c:v>0.24077046548956663</c:v>
                </c:pt>
                <c:pt idx="4">
                  <c:v>0.25595913734392733</c:v>
                </c:pt>
                <c:pt idx="5">
                  <c:v>0.23</c:v>
                </c:pt>
                <c:pt idx="6">
                  <c:v>0.33936080740117747</c:v>
                </c:pt>
                <c:pt idx="7">
                  <c:v>0.36065573770491804</c:v>
                </c:pt>
              </c:numCache>
            </c:numRef>
          </c:val>
        </c:ser>
        <c:ser>
          <c:idx val="0"/>
          <c:order val="1"/>
          <c:tx>
            <c:strRef>
              <c:f>Sheet1!$B$1</c:f>
              <c:strCache>
                <c:ptCount val="1"/>
                <c:pt idx="0">
                  <c:v>Exemplary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11</c:v>
                </c:pt>
              </c:numCache>
            </c:numRef>
          </c:cat>
          <c:val>
            <c:numRef>
              <c:f>Sheet1!$B$2:$B$9</c:f>
              <c:numCache>
                <c:formatCode>0.00%</c:formatCode>
                <c:ptCount val="8"/>
                <c:pt idx="0">
                  <c:v>7.4626865671641784E-2</c:v>
                </c:pt>
                <c:pt idx="1">
                  <c:v>6.0566161948650429E-2</c:v>
                </c:pt>
                <c:pt idx="2">
                  <c:v>8.1752604862409831E-2</c:v>
                </c:pt>
                <c:pt idx="3">
                  <c:v>8.9199724833753727E-2</c:v>
                </c:pt>
                <c:pt idx="4">
                  <c:v>0.13847900113507378</c:v>
                </c:pt>
                <c:pt idx="5">
                  <c:v>0.13500000000000001</c:v>
                </c:pt>
                <c:pt idx="6">
                  <c:v>8.8309503784693016E-2</c:v>
                </c:pt>
                <c:pt idx="7">
                  <c:v>0.16939890710382513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395763400"/>
        <c:axId val="395764184"/>
      </c:barChart>
      <c:catAx>
        <c:axId val="395763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764184"/>
        <c:crosses val="autoZero"/>
        <c:auto val="1"/>
        <c:lblAlgn val="ctr"/>
        <c:lblOffset val="100"/>
        <c:noMultiLvlLbl val="0"/>
      </c:catAx>
      <c:valAx>
        <c:axId val="395764184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395763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394742641902587"/>
          <c:y val="1.43274880190612E-2"/>
          <c:w val="0.66263939812866901"/>
          <c:h val="5.15018667099875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2.2999999999999998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3569456"/>
        <c:axId val="393569064"/>
      </c:barChart>
      <c:catAx>
        <c:axId val="3935694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3569064"/>
        <c:crosses val="autoZero"/>
        <c:auto val="1"/>
        <c:lblAlgn val="ctr"/>
        <c:lblOffset val="100"/>
        <c:noMultiLvlLbl val="0"/>
      </c:catAx>
      <c:valAx>
        <c:axId val="393569064"/>
        <c:scaling>
          <c:orientation val="minMax"/>
          <c:max val="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69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30686622187498"/>
          <c:y val="0.92833926224911267"/>
          <c:w val="0.60354911742902362"/>
          <c:h val="5.60640732265446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100000"/>
                    <a:satMod val="137000"/>
                  </a:schemeClr>
                </a:gs>
                <a:gs pos="71000">
                  <a:schemeClr val="accent1">
                    <a:shade val="98000"/>
                    <a:satMod val="137000"/>
                  </a:schemeClr>
                </a:gs>
                <a:gs pos="100000">
                  <a:schemeClr val="accent1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Black </c:v>
                </c:pt>
                <c:pt idx="1">
                  <c:v>Hispanic </c:v>
                </c:pt>
                <c:pt idx="2">
                  <c:v>White</c:v>
                </c:pt>
                <c:pt idx="3">
                  <c:v>Asian</c:v>
                </c:pt>
                <c:pt idx="4">
                  <c:v>Students with Disabilities</c:v>
                </c:pt>
                <c:pt idx="5">
                  <c:v>Economically Disadv</c:v>
                </c:pt>
                <c:pt idx="6">
                  <c:v>Limited English Prof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84.3</c:v>
                </c:pt>
                <c:pt idx="1">
                  <c:v>85.9</c:v>
                </c:pt>
                <c:pt idx="2">
                  <c:v>93.6</c:v>
                </c:pt>
                <c:pt idx="3">
                  <c:v>90.9</c:v>
                </c:pt>
                <c:pt idx="4">
                  <c:v>86.1</c:v>
                </c:pt>
                <c:pt idx="5">
                  <c:v>87.3</c:v>
                </c:pt>
                <c:pt idx="6">
                  <c:v>81.8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100000"/>
                    <a:satMod val="137000"/>
                  </a:schemeClr>
                </a:gs>
                <a:gs pos="71000">
                  <a:schemeClr val="accent2">
                    <a:shade val="98000"/>
                    <a:satMod val="137000"/>
                  </a:schemeClr>
                </a:gs>
                <a:gs pos="100000">
                  <a:schemeClr val="accent2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Black </c:v>
                </c:pt>
                <c:pt idx="1">
                  <c:v>Hispanic </c:v>
                </c:pt>
                <c:pt idx="2">
                  <c:v>White</c:v>
                </c:pt>
                <c:pt idx="3">
                  <c:v>Asian</c:v>
                </c:pt>
                <c:pt idx="4">
                  <c:v>Students with Disabilities</c:v>
                </c:pt>
                <c:pt idx="5">
                  <c:v>Economically Disadv</c:v>
                </c:pt>
                <c:pt idx="6">
                  <c:v>Limited English Prof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92</c:v>
                </c:pt>
                <c:pt idx="1">
                  <c:v>88.9</c:v>
                </c:pt>
                <c:pt idx="2">
                  <c:v>94.3</c:v>
                </c:pt>
                <c:pt idx="3">
                  <c:v>97.6</c:v>
                </c:pt>
                <c:pt idx="4">
                  <c:v>88.1</c:v>
                </c:pt>
                <c:pt idx="5">
                  <c:v>88.3</c:v>
                </c:pt>
                <c:pt idx="6">
                  <c:v>81.8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2014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100000"/>
                    <a:satMod val="137000"/>
                  </a:schemeClr>
                </a:gs>
                <a:gs pos="71000">
                  <a:schemeClr val="accent3">
                    <a:shade val="98000"/>
                    <a:satMod val="137000"/>
                  </a:schemeClr>
                </a:gs>
                <a:gs pos="100000">
                  <a:schemeClr val="accent3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Black </c:v>
                </c:pt>
                <c:pt idx="1">
                  <c:v>Hispanic </c:v>
                </c:pt>
                <c:pt idx="2">
                  <c:v>White</c:v>
                </c:pt>
                <c:pt idx="3">
                  <c:v>Asian</c:v>
                </c:pt>
                <c:pt idx="4">
                  <c:v>Students with Disabilities</c:v>
                </c:pt>
                <c:pt idx="5">
                  <c:v>Economically Disadv</c:v>
                </c:pt>
                <c:pt idx="6">
                  <c:v>Limited English Prof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87.5</c:v>
                </c:pt>
                <c:pt idx="1">
                  <c:v>82.1</c:v>
                </c:pt>
                <c:pt idx="2">
                  <c:v>97.1</c:v>
                </c:pt>
                <c:pt idx="3">
                  <c:v>100</c:v>
                </c:pt>
                <c:pt idx="4">
                  <c:v>92.9</c:v>
                </c:pt>
                <c:pt idx="5">
                  <c:v>87.6</c:v>
                </c:pt>
                <c:pt idx="6">
                  <c:v>69.2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93573376"/>
        <c:axId val="393574160"/>
      </c:barChart>
      <c:catAx>
        <c:axId val="39357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74160"/>
        <c:crosses val="autoZero"/>
        <c:auto val="1"/>
        <c:lblAlgn val="ctr"/>
        <c:lblOffset val="100"/>
        <c:noMultiLvlLbl val="0"/>
      </c:catAx>
      <c:valAx>
        <c:axId val="393574160"/>
        <c:scaling>
          <c:orientation val="minMax"/>
          <c:max val="100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7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51042856284187"/>
          <c:y val="0.92873176080855491"/>
          <c:w val="0.66080102582597022"/>
          <c:h val="5.57570003625395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ACPS</c:v>
          </c:tx>
          <c:spPr>
            <a:ln w="127000" cap="rnd">
              <a:solidFill>
                <a:schemeClr val="accent1"/>
              </a:solidFill>
              <a:round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cat>
            <c:numRef>
              <c:f>'Division, State, Nation'!$N$5:$N$7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('Division, State, Nation'!$B$3,'Division, State, Nation'!$E$3,'Division, State, Nation'!$H$3)</c:f>
              <c:numCache>
                <c:formatCode>General</c:formatCode>
                <c:ptCount val="3"/>
                <c:pt idx="0">
                  <c:v>554</c:v>
                </c:pt>
                <c:pt idx="1">
                  <c:v>565</c:v>
                </c:pt>
                <c:pt idx="2">
                  <c:v>563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'Division, State, Nation'!$A$4</c:f>
              <c:strCache>
                <c:ptCount val="1"/>
                <c:pt idx="0">
                  <c:v>Virginia</c:v>
                </c:pt>
              </c:strCache>
            </c:strRef>
          </c:tx>
          <c:spPr>
            <a:ln w="127000" cap="rnd">
              <a:solidFill>
                <a:schemeClr val="accent2"/>
              </a:solidFill>
              <a:round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cat>
            <c:numRef>
              <c:f>'Division, State, Nation'!$N$5:$N$7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('Division, State, Nation'!$B$4,'Division, State, Nation'!$E$4,'Division, State, Nation'!$H$4)</c:f>
              <c:numCache>
                <c:formatCode>General</c:formatCode>
                <c:ptCount val="3"/>
                <c:pt idx="0">
                  <c:v>510</c:v>
                </c:pt>
                <c:pt idx="1">
                  <c:v>516</c:v>
                </c:pt>
                <c:pt idx="2">
                  <c:v>518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'Division, State, Nation'!$A$5</c:f>
              <c:strCache>
                <c:ptCount val="1"/>
                <c:pt idx="0">
                  <c:v>National</c:v>
                </c:pt>
              </c:strCache>
            </c:strRef>
          </c:tx>
          <c:spPr>
            <a:ln w="127000" cap="rnd">
              <a:solidFill>
                <a:schemeClr val="accent3"/>
              </a:solidFill>
              <a:round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cat>
            <c:numRef>
              <c:f>'Division, State, Nation'!$N$5:$N$7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('Division, State, Nation'!$B$5,'Division, State, Nation'!$E$5,'Division, State, Nation'!$H$5)</c:f>
              <c:numCache>
                <c:formatCode>General</c:formatCode>
                <c:ptCount val="3"/>
                <c:pt idx="0">
                  <c:v>496</c:v>
                </c:pt>
                <c:pt idx="1">
                  <c:v>496</c:v>
                </c:pt>
                <c:pt idx="2">
                  <c:v>497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3567888"/>
        <c:axId val="393570240"/>
      </c:lineChart>
      <c:catAx>
        <c:axId val="39356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70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3570240"/>
        <c:scaling>
          <c:orientation val="minMax"/>
          <c:max val="580"/>
          <c:min val="4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Average Score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6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083536209695663"/>
          <c:y val="0.90658968161624853"/>
          <c:w val="0.83446975941238266"/>
          <c:h val="7.30799471837233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234366459653841E-2"/>
          <c:y val="2.2253218775337924E-2"/>
          <c:w val="0.8251583492609148"/>
          <c:h val="0.78487265637110348"/>
        </c:manualLayout>
      </c:layout>
      <c:lineChart>
        <c:grouping val="standard"/>
        <c:varyColors val="0"/>
        <c:ser>
          <c:idx val="0"/>
          <c:order val="0"/>
          <c:tx>
            <c:v>ACPS</c:v>
          </c:tx>
          <c:spPr>
            <a:ln w="127000" cap="rnd">
              <a:solidFill>
                <a:schemeClr val="accent1"/>
              </a:solidFill>
              <a:round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cat>
            <c:numRef>
              <c:f>'Division, State, Nation'!$N$5:$N$7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('Division, State, Nation'!$C$3,'Division, State, Nation'!$F$3,'Division, State, Nation'!$I$3)</c:f>
              <c:numCache>
                <c:formatCode>General</c:formatCode>
                <c:ptCount val="3"/>
                <c:pt idx="0">
                  <c:v>558</c:v>
                </c:pt>
                <c:pt idx="1">
                  <c:v>559</c:v>
                </c:pt>
                <c:pt idx="2">
                  <c:v>566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'Division, State, Nation'!$A$4</c:f>
              <c:strCache>
                <c:ptCount val="1"/>
                <c:pt idx="0">
                  <c:v>Virginia</c:v>
                </c:pt>
              </c:strCache>
            </c:strRef>
          </c:tx>
          <c:spPr>
            <a:ln w="127000" cap="rnd">
              <a:solidFill>
                <a:schemeClr val="accent2"/>
              </a:solidFill>
              <a:round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cat>
            <c:numRef>
              <c:f>'Division, State, Nation'!$N$5:$N$7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('Division, State, Nation'!$C$4,'Division, State, Nation'!$F$4,'Division, State, Nation'!$I$4)</c:f>
              <c:numCache>
                <c:formatCode>General</c:formatCode>
                <c:ptCount val="3"/>
                <c:pt idx="0">
                  <c:v>512</c:v>
                </c:pt>
                <c:pt idx="1">
                  <c:v>514</c:v>
                </c:pt>
                <c:pt idx="2">
                  <c:v>515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'Division, State, Nation'!$A$5</c:f>
              <c:strCache>
                <c:ptCount val="1"/>
                <c:pt idx="0">
                  <c:v>National</c:v>
                </c:pt>
              </c:strCache>
            </c:strRef>
          </c:tx>
          <c:spPr>
            <a:ln w="127000" cap="rnd">
              <a:solidFill>
                <a:schemeClr val="accent3"/>
              </a:solidFill>
              <a:round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cat>
            <c:numRef>
              <c:f>'Division, State, Nation'!$N$5:$N$7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('Division, State, Nation'!$C$5,'Division, State, Nation'!$F$5,'Division, State, Nation'!$I$5)</c:f>
              <c:numCache>
                <c:formatCode>General</c:formatCode>
                <c:ptCount val="3"/>
                <c:pt idx="0">
                  <c:v>514</c:v>
                </c:pt>
                <c:pt idx="1">
                  <c:v>514</c:v>
                </c:pt>
                <c:pt idx="2">
                  <c:v>513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3574552"/>
        <c:axId val="393568672"/>
      </c:lineChart>
      <c:catAx>
        <c:axId val="393574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68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3568672"/>
        <c:scaling>
          <c:orientation val="minMax"/>
          <c:max val="580"/>
          <c:min val="4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74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374275026561778"/>
          <c:y val="0.90658968161624853"/>
          <c:w val="0.82156237124372133"/>
          <c:h val="7.30799471837233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Advanced </a:t>
            </a:r>
            <a:r>
              <a:rPr lang="en-US" dirty="0" smtClean="0"/>
              <a:t>Placement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AHS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Total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300</c:v>
                </c:pt>
                <c:pt idx="1">
                  <c:v>239</c:v>
                </c:pt>
                <c:pt idx="2">
                  <c:v>539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Total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224</c:v>
                </c:pt>
                <c:pt idx="1">
                  <c:v>216</c:v>
                </c:pt>
                <c:pt idx="2">
                  <c:v>440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WAHS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Total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250</c:v>
                </c:pt>
                <c:pt idx="1">
                  <c:v>173</c:v>
                </c:pt>
                <c:pt idx="2">
                  <c:v>423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3575336"/>
        <c:axId val="393571416"/>
      </c:barChart>
      <c:catAx>
        <c:axId val="393575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571416"/>
        <c:crosses val="autoZero"/>
        <c:auto val="1"/>
        <c:lblAlgn val="ctr"/>
        <c:lblOffset val="100"/>
        <c:noMultiLvlLbl val="0"/>
      </c:catAx>
      <c:valAx>
        <c:axId val="39357141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93575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6280324087065175E-2"/>
          <c:y val="0.93036213570448711"/>
          <c:w val="0.80243744664762484"/>
          <c:h val="5.2574370632518179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Dual Enrollment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AHS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100000"/>
                    <a:satMod val="137000"/>
                  </a:schemeClr>
                </a:gs>
                <a:gs pos="71000">
                  <a:schemeClr val="accent1">
                    <a:shade val="98000"/>
                    <a:satMod val="137000"/>
                  </a:schemeClr>
                </a:gs>
                <a:gs pos="100000">
                  <a:schemeClr val="accent1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Total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199</c:v>
                </c:pt>
                <c:pt idx="1">
                  <c:v>176</c:v>
                </c:pt>
                <c:pt idx="2">
                  <c:v>375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MOHS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100000"/>
                    <a:satMod val="137000"/>
                  </a:schemeClr>
                </a:gs>
                <a:gs pos="71000">
                  <a:schemeClr val="accent2">
                    <a:shade val="98000"/>
                    <a:satMod val="137000"/>
                  </a:schemeClr>
                </a:gs>
                <a:gs pos="100000">
                  <a:schemeClr val="accent2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Total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71</c:v>
                </c:pt>
                <c:pt idx="1">
                  <c:v>89</c:v>
                </c:pt>
                <c:pt idx="2">
                  <c:v>160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WAHS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100000"/>
                    <a:satMod val="137000"/>
                  </a:schemeClr>
                </a:gs>
                <a:gs pos="71000">
                  <a:schemeClr val="accent3">
                    <a:shade val="98000"/>
                    <a:satMod val="137000"/>
                  </a:schemeClr>
                </a:gs>
                <a:gs pos="100000">
                  <a:schemeClr val="accent3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Total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64</c:v>
                </c:pt>
                <c:pt idx="1">
                  <c:v>92</c:v>
                </c:pt>
                <c:pt idx="2">
                  <c:v>156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MUHS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100000"/>
                    <a:satMod val="137000"/>
                  </a:schemeClr>
                </a:gs>
                <a:gs pos="71000">
                  <a:schemeClr val="accent4">
                    <a:shade val="98000"/>
                    <a:satMod val="137000"/>
                  </a:schemeClr>
                </a:gs>
                <a:gs pos="100000">
                  <a:schemeClr val="accent4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dLbl>
              <c:idx val="0"/>
              <c:layout>
                <c:manualLayout>
                  <c:x val="-5.1629552674645057E-3"/>
                  <c:y val="-3.39193159057745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3.634212418475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4653086462983194E-17"/>
                  <c:y val="-4.845616557967786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Total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20664"/>
        <c:axId val="395125368"/>
      </c:barChart>
      <c:catAx>
        <c:axId val="395120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5368"/>
        <c:crosses val="autoZero"/>
        <c:auto val="1"/>
        <c:lblAlgn val="ctr"/>
        <c:lblOffset val="100"/>
        <c:noMultiLvlLbl val="0"/>
      </c:catAx>
      <c:valAx>
        <c:axId val="3951253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95120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2644760423630651E-2"/>
          <c:y val="0.93320870814527157"/>
          <c:w val="0.82503618642171217"/>
          <c:h val="5.22544421808250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4">
        <a:lumMod val="60000"/>
        <a:lumOff val="4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100000"/>
                    <a:satMod val="137000"/>
                  </a:schemeClr>
                </a:gs>
                <a:gs pos="71000">
                  <a:schemeClr val="accent1">
                    <a:shade val="98000"/>
                    <a:satMod val="137000"/>
                  </a:schemeClr>
                </a:gs>
                <a:gs pos="100000">
                  <a:schemeClr val="accent1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Sheet1!$A$2</c:f>
              <c:strCache>
                <c:ptCount val="1"/>
                <c:pt idx="0">
                  <c:v>AHS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100000"/>
                    <a:satMod val="137000"/>
                  </a:schemeClr>
                </a:gs>
                <a:gs pos="71000">
                  <a:schemeClr val="accent2">
                    <a:shade val="98000"/>
                    <a:satMod val="137000"/>
                  </a:schemeClr>
                </a:gs>
                <a:gs pos="100000">
                  <a:schemeClr val="accent2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58</c:v>
                </c:pt>
                <c:pt idx="1">
                  <c:v>139</c:v>
                </c:pt>
                <c:pt idx="2">
                  <c:v>259</c:v>
                </c:pt>
                <c:pt idx="3">
                  <c:v>282</c:v>
                </c:pt>
                <c:pt idx="4">
                  <c:v>296</c:v>
                </c:pt>
              </c:numCache>
            </c:numRef>
          </c:val>
        </c:ser>
        <c:ser>
          <c:idx val="2"/>
          <c:order val="2"/>
          <c:tx>
            <c:strRef>
              <c:f>Sheet1!$A$3</c:f>
              <c:strCache>
                <c:ptCount val="1"/>
                <c:pt idx="0">
                  <c:v>MOHS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100000"/>
                    <a:satMod val="137000"/>
                  </a:schemeClr>
                </a:gs>
                <a:gs pos="71000">
                  <a:schemeClr val="accent3">
                    <a:shade val="98000"/>
                    <a:satMod val="137000"/>
                  </a:schemeClr>
                </a:gs>
                <a:gs pos="100000">
                  <a:schemeClr val="accent3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Sheet1!$B$3:$F$3</c:f>
              <c:numCache>
                <c:formatCode>General</c:formatCode>
                <c:ptCount val="5"/>
                <c:pt idx="0">
                  <c:v>98</c:v>
                </c:pt>
                <c:pt idx="1">
                  <c:v>143</c:v>
                </c:pt>
                <c:pt idx="2">
                  <c:v>185</c:v>
                </c:pt>
                <c:pt idx="3">
                  <c:v>113</c:v>
                </c:pt>
                <c:pt idx="4">
                  <c:v>83</c:v>
                </c:pt>
              </c:numCache>
            </c:numRef>
          </c:val>
        </c:ser>
        <c:ser>
          <c:idx val="3"/>
          <c:order val="3"/>
          <c:tx>
            <c:strRef>
              <c:f>Sheet1!$A$4</c:f>
              <c:strCache>
                <c:ptCount val="1"/>
                <c:pt idx="0">
                  <c:v>WAHS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100000"/>
                    <a:satMod val="137000"/>
                  </a:schemeClr>
                </a:gs>
                <a:gs pos="71000">
                  <a:schemeClr val="accent4">
                    <a:shade val="98000"/>
                    <a:satMod val="137000"/>
                  </a:schemeClr>
                </a:gs>
                <a:gs pos="100000">
                  <a:schemeClr val="accent4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Sheet1!$B$4:$F$4</c:f>
              <c:numCache>
                <c:formatCode>General</c:formatCode>
                <c:ptCount val="5"/>
                <c:pt idx="0">
                  <c:v>31</c:v>
                </c:pt>
                <c:pt idx="1">
                  <c:v>86</c:v>
                </c:pt>
                <c:pt idx="2">
                  <c:v>184</c:v>
                </c:pt>
                <c:pt idx="3">
                  <c:v>236</c:v>
                </c:pt>
                <c:pt idx="4">
                  <c:v>257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27720"/>
        <c:axId val="395123016"/>
      </c:barChart>
      <c:catAx>
        <c:axId val="395127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3016"/>
        <c:crosses val="autoZero"/>
        <c:auto val="1"/>
        <c:lblAlgn val="ctr"/>
        <c:lblOffset val="100"/>
        <c:noMultiLvlLbl val="0"/>
      </c:catAx>
      <c:valAx>
        <c:axId val="395123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7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7934773897537618"/>
          <c:y val="0.94008967629046369"/>
          <c:w val="0.44257678668029093"/>
          <c:h val="5.99103237095363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MAP</a:t>
            </a:r>
            <a:r>
              <a:rPr lang="en-US" baseline="0" dirty="0" smtClean="0"/>
              <a:t> Assessment - </a:t>
            </a:r>
            <a:r>
              <a:rPr lang="en-US" dirty="0" smtClean="0"/>
              <a:t>Met </a:t>
            </a:r>
            <a:r>
              <a:rPr lang="en-US" dirty="0" smtClean="0"/>
              <a:t>Growth Goal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4288733946424639E-2"/>
          <c:y val="0.16135433070866145"/>
          <c:w val="0.94443900142253212"/>
          <c:h val="0.610661593696295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Math</c:v>
                </c:pt>
                <c:pt idx="1">
                  <c:v>Reading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55.9</c:v>
                </c:pt>
                <c:pt idx="1">
                  <c:v>54.9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Math</c:v>
                </c:pt>
                <c:pt idx="1">
                  <c:v>Reading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62.2</c:v>
                </c:pt>
                <c:pt idx="1">
                  <c:v>54.1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Math</c:v>
                </c:pt>
                <c:pt idx="1">
                  <c:v>Reading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64.3</c:v>
                </c:pt>
                <c:pt idx="1">
                  <c:v>58.4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5125760"/>
        <c:axId val="395122232"/>
      </c:barChart>
      <c:catAx>
        <c:axId val="395125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2232"/>
        <c:crosses val="autoZero"/>
        <c:auto val="1"/>
        <c:lblAlgn val="ctr"/>
        <c:lblOffset val="100"/>
        <c:noMultiLvlLbl val="0"/>
      </c:catAx>
      <c:valAx>
        <c:axId val="395122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125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235276404402938"/>
          <c:y val="0.92342300962379698"/>
          <c:w val="0.77878451240106616"/>
          <c:h val="5.99103237095363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AAA068-31EB-480E-B0F2-7ABAD591188F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761904-57BD-43CE-82D8-FC88DBCA4296}">
      <dgm:prSet phldrT="[Text]"/>
      <dgm:spPr/>
      <dgm:t>
        <a:bodyPr/>
        <a:lstStyle/>
        <a:p>
          <a:r>
            <a:rPr lang="en-US" dirty="0" smtClean="0"/>
            <a:t>2011 Mapped the assessment to the LLC</a:t>
          </a:r>
          <a:endParaRPr lang="en-US" dirty="0"/>
        </a:p>
      </dgm:t>
    </dgm:pt>
    <dgm:pt modelId="{E9445ACE-0AB2-4488-AA70-92B0E90EE9DB}" type="parTrans" cxnId="{CDA11FDA-EE34-4980-A069-BBF7779A4846}">
      <dgm:prSet/>
      <dgm:spPr/>
      <dgm:t>
        <a:bodyPr/>
        <a:lstStyle/>
        <a:p>
          <a:endParaRPr lang="en-US"/>
        </a:p>
      </dgm:t>
    </dgm:pt>
    <dgm:pt modelId="{386194FD-EE56-412D-80A1-907414EF1DC8}" type="sibTrans" cxnId="{CDA11FDA-EE34-4980-A069-BBF7779A4846}">
      <dgm:prSet/>
      <dgm:spPr/>
      <dgm:t>
        <a:bodyPr/>
        <a:lstStyle/>
        <a:p>
          <a:endParaRPr lang="en-US"/>
        </a:p>
      </dgm:t>
    </dgm:pt>
    <dgm:pt modelId="{46ECCD0D-2A6C-4A45-8B7B-7AB826151154}">
      <dgm:prSet phldrT="[Text]"/>
      <dgm:spPr/>
      <dgm:t>
        <a:bodyPr/>
        <a:lstStyle/>
        <a:p>
          <a:r>
            <a:rPr lang="en-US" dirty="0" smtClean="0"/>
            <a:t>2012 Wrote assessment tasks and vertical team piloted in schools</a:t>
          </a:r>
          <a:endParaRPr lang="en-US" dirty="0"/>
        </a:p>
      </dgm:t>
    </dgm:pt>
    <dgm:pt modelId="{1252B440-8095-4A13-9F2C-5CA7BA5DFDE3}" type="parTrans" cxnId="{3F3327C9-471B-4A1E-A565-1BE7E09D8693}">
      <dgm:prSet/>
      <dgm:spPr/>
      <dgm:t>
        <a:bodyPr/>
        <a:lstStyle/>
        <a:p>
          <a:endParaRPr lang="en-US"/>
        </a:p>
      </dgm:t>
    </dgm:pt>
    <dgm:pt modelId="{2CE3C58F-C570-47DE-ABF4-E01B55F7F8B9}" type="sibTrans" cxnId="{3F3327C9-471B-4A1E-A565-1BE7E09D8693}">
      <dgm:prSet/>
      <dgm:spPr/>
      <dgm:t>
        <a:bodyPr/>
        <a:lstStyle/>
        <a:p>
          <a:endParaRPr lang="en-US"/>
        </a:p>
      </dgm:t>
    </dgm:pt>
    <dgm:pt modelId="{AFD85F54-7C7D-4C0F-9EBA-EE17076B0489}">
      <dgm:prSet phldrT="[Text]"/>
      <dgm:spPr/>
      <dgm:t>
        <a:bodyPr/>
        <a:lstStyle/>
        <a:p>
          <a:r>
            <a:rPr lang="en-US" dirty="0" smtClean="0"/>
            <a:t>2013 Revised assessment tasks through vertical teams</a:t>
          </a:r>
          <a:endParaRPr lang="en-US" dirty="0"/>
        </a:p>
      </dgm:t>
    </dgm:pt>
    <dgm:pt modelId="{30A0A0F9-5F93-42AE-86E7-E89C71438CE4}" type="parTrans" cxnId="{3ECF8C81-A32A-4AA9-AC1E-58DFF32DADD7}">
      <dgm:prSet/>
      <dgm:spPr/>
      <dgm:t>
        <a:bodyPr/>
        <a:lstStyle/>
        <a:p>
          <a:endParaRPr lang="en-US"/>
        </a:p>
      </dgm:t>
    </dgm:pt>
    <dgm:pt modelId="{B0A5FBF4-A9AF-4136-ADA0-F38EAC7766A9}" type="sibTrans" cxnId="{3ECF8C81-A32A-4AA9-AC1E-58DFF32DADD7}">
      <dgm:prSet/>
      <dgm:spPr/>
      <dgm:t>
        <a:bodyPr/>
        <a:lstStyle/>
        <a:p>
          <a:endParaRPr lang="en-US"/>
        </a:p>
      </dgm:t>
    </dgm:pt>
    <dgm:pt modelId="{4B5CC901-00D2-4523-9A30-3DC6C7659A68}">
      <dgm:prSet phldrT="[Text]"/>
      <dgm:spPr/>
      <dgm:t>
        <a:bodyPr/>
        <a:lstStyle/>
        <a:p>
          <a:r>
            <a:rPr lang="en-US" dirty="0" smtClean="0"/>
            <a:t>2014 We scored student work.</a:t>
          </a:r>
          <a:endParaRPr lang="en-US" dirty="0"/>
        </a:p>
      </dgm:t>
    </dgm:pt>
    <dgm:pt modelId="{40FDD84F-926E-4822-B83D-718961F1F618}" type="parTrans" cxnId="{84DEBB6A-122F-40FF-845E-A07B5CE0DB60}">
      <dgm:prSet/>
      <dgm:spPr/>
      <dgm:t>
        <a:bodyPr/>
        <a:lstStyle/>
        <a:p>
          <a:endParaRPr lang="en-US"/>
        </a:p>
      </dgm:t>
    </dgm:pt>
    <dgm:pt modelId="{02961968-C567-42BE-BBBA-683D782CCB01}" type="sibTrans" cxnId="{84DEBB6A-122F-40FF-845E-A07B5CE0DB60}">
      <dgm:prSet/>
      <dgm:spPr/>
      <dgm:t>
        <a:bodyPr/>
        <a:lstStyle/>
        <a:p>
          <a:endParaRPr lang="en-US"/>
        </a:p>
      </dgm:t>
    </dgm:pt>
    <dgm:pt modelId="{7EEFBFB2-3B88-4606-9316-CD98F7F68344}">
      <dgm:prSet phldrT="[Text]"/>
      <dgm:spPr/>
      <dgm:t>
        <a:bodyPr/>
        <a:lstStyle/>
        <a:p>
          <a:r>
            <a:rPr lang="en-US" dirty="0" smtClean="0"/>
            <a:t>2015 School teams will be reporting by student</a:t>
          </a:r>
          <a:endParaRPr lang="en-US" dirty="0"/>
        </a:p>
      </dgm:t>
    </dgm:pt>
    <dgm:pt modelId="{74C9F273-31EF-4C6F-92B3-2FFEB720DC2F}" type="parTrans" cxnId="{262518A1-7781-4E57-BFCA-767B01633376}">
      <dgm:prSet/>
      <dgm:spPr/>
      <dgm:t>
        <a:bodyPr/>
        <a:lstStyle/>
        <a:p>
          <a:endParaRPr lang="en-US"/>
        </a:p>
      </dgm:t>
    </dgm:pt>
    <dgm:pt modelId="{C256E130-E742-407E-94FE-4E3D8ADF8990}" type="sibTrans" cxnId="{262518A1-7781-4E57-BFCA-767B01633376}">
      <dgm:prSet/>
      <dgm:spPr/>
      <dgm:t>
        <a:bodyPr/>
        <a:lstStyle/>
        <a:p>
          <a:endParaRPr lang="en-US"/>
        </a:p>
      </dgm:t>
    </dgm:pt>
    <dgm:pt modelId="{CB65B776-1327-43EF-ADEB-DA921EDC2F31}" type="pres">
      <dgm:prSet presAssocID="{20AAA068-31EB-480E-B0F2-7ABAD591188F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C57AAC-0C7D-4877-A8E2-A0CC441F2D7A}" type="pres">
      <dgm:prSet presAssocID="{20AAA068-31EB-480E-B0F2-7ABAD591188F}" presName="arrow" presStyleLbl="bgShp" presStyleIdx="0" presStyleCnt="1" custScaleX="132407"/>
      <dgm:spPr/>
    </dgm:pt>
    <dgm:pt modelId="{5D5184D4-6779-4E10-9FF8-442C7A3A7BCC}" type="pres">
      <dgm:prSet presAssocID="{20AAA068-31EB-480E-B0F2-7ABAD591188F}" presName="arrowDiagram5" presStyleCnt="0"/>
      <dgm:spPr/>
    </dgm:pt>
    <dgm:pt modelId="{BA5F75DB-F1BD-40DB-989A-88CECBD1275B}" type="pres">
      <dgm:prSet presAssocID="{0B761904-57BD-43CE-82D8-FC88DBCA4296}" presName="bullet5a" presStyleLbl="node1" presStyleIdx="0" presStyleCnt="5" custLinFactX="-200000" custLinFactNeighborX="-296511" custLinFactNeighborY="-26838"/>
      <dgm:spPr/>
    </dgm:pt>
    <dgm:pt modelId="{A3EAB5C0-E6DC-4510-B35C-F8F57A8226D2}" type="pres">
      <dgm:prSet presAssocID="{0B761904-57BD-43CE-82D8-FC88DBCA4296}" presName="textBox5a" presStyleLbl="revTx" presStyleIdx="0" presStyleCnt="5" custLinFactNeighborX="-577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ACC62E-98C1-49EB-AD5E-D0AEB11E4184}" type="pres">
      <dgm:prSet presAssocID="{46ECCD0D-2A6C-4A45-8B7B-7AB826151154}" presName="bullet5b" presStyleLbl="node1" presStyleIdx="1" presStyleCnt="5" custLinFactX="-51573" custLinFactNeighborX="-100000"/>
      <dgm:spPr/>
    </dgm:pt>
    <dgm:pt modelId="{4A9B3A1D-370A-4A24-8F7D-D4537BFAC38C}" type="pres">
      <dgm:prSet presAssocID="{46ECCD0D-2A6C-4A45-8B7B-7AB826151154}" presName="textBox5b" presStyleLbl="revTx" presStyleIdx="1" presStyleCnt="5" custScaleY="76564" custLinFactNeighborX="-9229" custLinFactNeighborY="-65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2F984F-ABCB-48B2-A087-E8CA74C480EA}" type="pres">
      <dgm:prSet presAssocID="{AFD85F54-7C7D-4C0F-9EBA-EE17076B0489}" presName="bullet5c" presStyleLbl="node1" presStyleIdx="2" presStyleCnt="5"/>
      <dgm:spPr/>
    </dgm:pt>
    <dgm:pt modelId="{05831270-9AAE-463F-9D0C-5B4A53D5A619}" type="pres">
      <dgm:prSet presAssocID="{AFD85F54-7C7D-4C0F-9EBA-EE17076B0489}" presName="textBox5c" presStyleLbl="revTx" presStyleIdx="2" presStyleCnt="5" custScaleY="53714" custLinFactNeighborX="12648" custLinFactNeighborY="-98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C0A602-BFD7-4422-A56D-C041243BF354}" type="pres">
      <dgm:prSet presAssocID="{4B5CC901-00D2-4523-9A30-3DC6C7659A68}" presName="bullet5d" presStyleLbl="node1" presStyleIdx="3" presStyleCnt="5" custLinFactNeighborX="37336" custLinFactNeighborY="7467"/>
      <dgm:spPr/>
    </dgm:pt>
    <dgm:pt modelId="{8E4246BE-CC55-448F-B2A6-A3E8B90D14B4}" type="pres">
      <dgm:prSet presAssocID="{4B5CC901-00D2-4523-9A30-3DC6C7659A68}" presName="textBox5d" presStyleLbl="revTx" presStyleIdx="3" presStyleCnt="5" custLinFactNeighborX="28550" custLinFactNeighborY="-9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A67E00-C068-4E2D-A310-8C4E80651587}" type="pres">
      <dgm:prSet presAssocID="{7EEFBFB2-3B88-4606-9316-CD98F7F68344}" presName="bullet5e" presStyleLbl="node1" presStyleIdx="4" presStyleCnt="5" custLinFactX="50360" custLinFactNeighborX="100000" custLinFactNeighborY="-11721"/>
      <dgm:spPr/>
    </dgm:pt>
    <dgm:pt modelId="{8A8D9829-B37F-4892-B0EE-E55748C3A89F}" type="pres">
      <dgm:prSet presAssocID="{7EEFBFB2-3B88-4606-9316-CD98F7F68344}" presName="textBox5e" presStyleLbl="revTx" presStyleIdx="4" presStyleCnt="5" custLinFactNeighborX="73307" custLinFactNeighborY="-14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145638-200A-4E84-B2C6-23FC20BEC37F}" type="presOf" srcId="{7EEFBFB2-3B88-4606-9316-CD98F7F68344}" destId="{8A8D9829-B37F-4892-B0EE-E55748C3A89F}" srcOrd="0" destOrd="0" presId="urn:microsoft.com/office/officeart/2005/8/layout/arrow2"/>
    <dgm:cxn modelId="{0241B9C4-7F06-49F8-B69B-0A6CFB85FF00}" type="presOf" srcId="{AFD85F54-7C7D-4C0F-9EBA-EE17076B0489}" destId="{05831270-9AAE-463F-9D0C-5B4A53D5A619}" srcOrd="0" destOrd="0" presId="urn:microsoft.com/office/officeart/2005/8/layout/arrow2"/>
    <dgm:cxn modelId="{CDA11FDA-EE34-4980-A069-BBF7779A4846}" srcId="{20AAA068-31EB-480E-B0F2-7ABAD591188F}" destId="{0B761904-57BD-43CE-82D8-FC88DBCA4296}" srcOrd="0" destOrd="0" parTransId="{E9445ACE-0AB2-4488-AA70-92B0E90EE9DB}" sibTransId="{386194FD-EE56-412D-80A1-907414EF1DC8}"/>
    <dgm:cxn modelId="{3ECF8C81-A32A-4AA9-AC1E-58DFF32DADD7}" srcId="{20AAA068-31EB-480E-B0F2-7ABAD591188F}" destId="{AFD85F54-7C7D-4C0F-9EBA-EE17076B0489}" srcOrd="2" destOrd="0" parTransId="{30A0A0F9-5F93-42AE-86E7-E89C71438CE4}" sibTransId="{B0A5FBF4-A9AF-4136-ADA0-F38EAC7766A9}"/>
    <dgm:cxn modelId="{262518A1-7781-4E57-BFCA-767B01633376}" srcId="{20AAA068-31EB-480E-B0F2-7ABAD591188F}" destId="{7EEFBFB2-3B88-4606-9316-CD98F7F68344}" srcOrd="4" destOrd="0" parTransId="{74C9F273-31EF-4C6F-92B3-2FFEB720DC2F}" sibTransId="{C256E130-E742-407E-94FE-4E3D8ADF8990}"/>
    <dgm:cxn modelId="{3F3327C9-471B-4A1E-A565-1BE7E09D8693}" srcId="{20AAA068-31EB-480E-B0F2-7ABAD591188F}" destId="{46ECCD0D-2A6C-4A45-8B7B-7AB826151154}" srcOrd="1" destOrd="0" parTransId="{1252B440-8095-4A13-9F2C-5CA7BA5DFDE3}" sibTransId="{2CE3C58F-C570-47DE-ABF4-E01B55F7F8B9}"/>
    <dgm:cxn modelId="{10AA3D6B-C8B9-471F-944A-E3E622587FC0}" type="presOf" srcId="{46ECCD0D-2A6C-4A45-8B7B-7AB826151154}" destId="{4A9B3A1D-370A-4A24-8F7D-D4537BFAC38C}" srcOrd="0" destOrd="0" presId="urn:microsoft.com/office/officeart/2005/8/layout/arrow2"/>
    <dgm:cxn modelId="{1F3F9AA3-6896-4EA6-9731-39D6FF4F716D}" type="presOf" srcId="{0B761904-57BD-43CE-82D8-FC88DBCA4296}" destId="{A3EAB5C0-E6DC-4510-B35C-F8F57A8226D2}" srcOrd="0" destOrd="0" presId="urn:microsoft.com/office/officeart/2005/8/layout/arrow2"/>
    <dgm:cxn modelId="{F1EE232A-F053-438A-9CC4-A7D9B4319558}" type="presOf" srcId="{20AAA068-31EB-480E-B0F2-7ABAD591188F}" destId="{CB65B776-1327-43EF-ADEB-DA921EDC2F31}" srcOrd="0" destOrd="0" presId="urn:microsoft.com/office/officeart/2005/8/layout/arrow2"/>
    <dgm:cxn modelId="{4A22E01F-BDD3-40A2-8B10-7277CE84CA88}" type="presOf" srcId="{4B5CC901-00D2-4523-9A30-3DC6C7659A68}" destId="{8E4246BE-CC55-448F-B2A6-A3E8B90D14B4}" srcOrd="0" destOrd="0" presId="urn:microsoft.com/office/officeart/2005/8/layout/arrow2"/>
    <dgm:cxn modelId="{84DEBB6A-122F-40FF-845E-A07B5CE0DB60}" srcId="{20AAA068-31EB-480E-B0F2-7ABAD591188F}" destId="{4B5CC901-00D2-4523-9A30-3DC6C7659A68}" srcOrd="3" destOrd="0" parTransId="{40FDD84F-926E-4822-B83D-718961F1F618}" sibTransId="{02961968-C567-42BE-BBBA-683D782CCB01}"/>
    <dgm:cxn modelId="{4AA6A73C-85B2-4F0A-AD02-2929CA4AAB24}" type="presParOf" srcId="{CB65B776-1327-43EF-ADEB-DA921EDC2F31}" destId="{EEC57AAC-0C7D-4877-A8E2-A0CC441F2D7A}" srcOrd="0" destOrd="0" presId="urn:microsoft.com/office/officeart/2005/8/layout/arrow2"/>
    <dgm:cxn modelId="{ADD71958-FB3C-4FDB-BF05-34B0E0C47A51}" type="presParOf" srcId="{CB65B776-1327-43EF-ADEB-DA921EDC2F31}" destId="{5D5184D4-6779-4E10-9FF8-442C7A3A7BCC}" srcOrd="1" destOrd="0" presId="urn:microsoft.com/office/officeart/2005/8/layout/arrow2"/>
    <dgm:cxn modelId="{60FC0CE4-6BE9-4FA4-A459-C8AC49C68981}" type="presParOf" srcId="{5D5184D4-6779-4E10-9FF8-442C7A3A7BCC}" destId="{BA5F75DB-F1BD-40DB-989A-88CECBD1275B}" srcOrd="0" destOrd="0" presId="urn:microsoft.com/office/officeart/2005/8/layout/arrow2"/>
    <dgm:cxn modelId="{45055863-86C9-4264-80F1-24324AE37558}" type="presParOf" srcId="{5D5184D4-6779-4E10-9FF8-442C7A3A7BCC}" destId="{A3EAB5C0-E6DC-4510-B35C-F8F57A8226D2}" srcOrd="1" destOrd="0" presId="urn:microsoft.com/office/officeart/2005/8/layout/arrow2"/>
    <dgm:cxn modelId="{21C0218D-14BE-47E7-B7D2-6AFD1D630006}" type="presParOf" srcId="{5D5184D4-6779-4E10-9FF8-442C7A3A7BCC}" destId="{F6ACC62E-98C1-49EB-AD5E-D0AEB11E4184}" srcOrd="2" destOrd="0" presId="urn:microsoft.com/office/officeart/2005/8/layout/arrow2"/>
    <dgm:cxn modelId="{12D6EA94-81DC-428D-B45C-35B796AA8A7B}" type="presParOf" srcId="{5D5184D4-6779-4E10-9FF8-442C7A3A7BCC}" destId="{4A9B3A1D-370A-4A24-8F7D-D4537BFAC38C}" srcOrd="3" destOrd="0" presId="urn:microsoft.com/office/officeart/2005/8/layout/arrow2"/>
    <dgm:cxn modelId="{12493C12-C94F-4AE2-AD39-B118A2833CE0}" type="presParOf" srcId="{5D5184D4-6779-4E10-9FF8-442C7A3A7BCC}" destId="{E82F984F-ABCB-48B2-A087-E8CA74C480EA}" srcOrd="4" destOrd="0" presId="urn:microsoft.com/office/officeart/2005/8/layout/arrow2"/>
    <dgm:cxn modelId="{DDE90C90-B8B8-498F-939F-E0F1FC066892}" type="presParOf" srcId="{5D5184D4-6779-4E10-9FF8-442C7A3A7BCC}" destId="{05831270-9AAE-463F-9D0C-5B4A53D5A619}" srcOrd="5" destOrd="0" presId="urn:microsoft.com/office/officeart/2005/8/layout/arrow2"/>
    <dgm:cxn modelId="{D29CDD78-93B6-4FD2-A89B-1852CA3A4D68}" type="presParOf" srcId="{5D5184D4-6779-4E10-9FF8-442C7A3A7BCC}" destId="{ECC0A602-BFD7-4422-A56D-C041243BF354}" srcOrd="6" destOrd="0" presId="urn:microsoft.com/office/officeart/2005/8/layout/arrow2"/>
    <dgm:cxn modelId="{9AA14C75-31F4-4CDC-923A-BA3B59235E18}" type="presParOf" srcId="{5D5184D4-6779-4E10-9FF8-442C7A3A7BCC}" destId="{8E4246BE-CC55-448F-B2A6-A3E8B90D14B4}" srcOrd="7" destOrd="0" presId="urn:microsoft.com/office/officeart/2005/8/layout/arrow2"/>
    <dgm:cxn modelId="{A5B02FB6-732E-43C4-8FBB-866CDA8FBF22}" type="presParOf" srcId="{5D5184D4-6779-4E10-9FF8-442C7A3A7BCC}" destId="{6DA67E00-C068-4E2D-A310-8C4E80651587}" srcOrd="8" destOrd="0" presId="urn:microsoft.com/office/officeart/2005/8/layout/arrow2"/>
    <dgm:cxn modelId="{E3ABA17D-D2F3-4876-946E-C4A92248BFE7}" type="presParOf" srcId="{5D5184D4-6779-4E10-9FF8-442C7A3A7BCC}" destId="{8A8D9829-B37F-4892-B0EE-E55748C3A89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C57AAC-0C7D-4877-A8E2-A0CC441F2D7A}">
      <dsp:nvSpPr>
        <dsp:cNvPr id="0" name=""/>
        <dsp:cNvSpPr/>
      </dsp:nvSpPr>
      <dsp:spPr>
        <a:xfrm>
          <a:off x="-213542" y="0"/>
          <a:ext cx="10409285" cy="491348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F75DB-F1BD-40DB-989A-88CECBD1275B}">
      <dsp:nvSpPr>
        <dsp:cNvPr id="0" name=""/>
        <dsp:cNvSpPr/>
      </dsp:nvSpPr>
      <dsp:spPr>
        <a:xfrm>
          <a:off x="936901" y="3605142"/>
          <a:ext cx="180816" cy="1808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EAB5C0-E6DC-4510-B35C-F8F57A8226D2}">
      <dsp:nvSpPr>
        <dsp:cNvPr id="0" name=""/>
        <dsp:cNvSpPr/>
      </dsp:nvSpPr>
      <dsp:spPr>
        <a:xfrm>
          <a:off x="1330622" y="3744078"/>
          <a:ext cx="1029867" cy="1169410"/>
        </a:xfrm>
        <a:prstGeom prst="rect">
          <a:avLst/>
        </a:prstGeom>
        <a:noFill/>
        <a:ln w="635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811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2011 Mapped the assessment to the LLC</a:t>
          </a:r>
          <a:endParaRPr lang="en-US" sz="1400" kern="1200" dirty="0"/>
        </a:p>
      </dsp:txBody>
      <dsp:txXfrm>
        <a:off x="1330622" y="3744078"/>
        <a:ext cx="1029867" cy="1169410"/>
      </dsp:txXfrm>
    </dsp:sp>
    <dsp:sp modelId="{F6ACC62E-98C1-49EB-AD5E-D0AEB11E4184}">
      <dsp:nvSpPr>
        <dsp:cNvPr id="0" name=""/>
        <dsp:cNvSpPr/>
      </dsp:nvSpPr>
      <dsp:spPr>
        <a:xfrm>
          <a:off x="2384464" y="2713228"/>
          <a:ext cx="283016" cy="2830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9B3A1D-370A-4A24-8F7D-D4537BFAC38C}">
      <dsp:nvSpPr>
        <dsp:cNvPr id="0" name=""/>
        <dsp:cNvSpPr/>
      </dsp:nvSpPr>
      <dsp:spPr>
        <a:xfrm>
          <a:off x="2834509" y="2960515"/>
          <a:ext cx="1305022" cy="1576262"/>
        </a:xfrm>
        <a:prstGeom prst="rect">
          <a:avLst/>
        </a:prstGeom>
        <a:noFill/>
        <a:ln w="635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65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2012 Wrote assessment tasks and vertical team piloted in schools</a:t>
          </a:r>
          <a:endParaRPr lang="en-US" sz="1400" kern="1200" dirty="0"/>
        </a:p>
      </dsp:txBody>
      <dsp:txXfrm>
        <a:off x="2834509" y="2960515"/>
        <a:ext cx="1305022" cy="1576262"/>
      </dsp:txXfrm>
    </dsp:sp>
    <dsp:sp modelId="{E82F984F-ABCB-48B2-A087-E8CA74C480EA}">
      <dsp:nvSpPr>
        <dsp:cNvPr id="0" name=""/>
        <dsp:cNvSpPr/>
      </dsp:nvSpPr>
      <dsp:spPr>
        <a:xfrm>
          <a:off x="4071294" y="1963430"/>
          <a:ext cx="377355" cy="3773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831270-9AAE-463F-9D0C-5B4A53D5A619}">
      <dsp:nvSpPr>
        <dsp:cNvPr id="0" name=""/>
        <dsp:cNvSpPr/>
      </dsp:nvSpPr>
      <dsp:spPr>
        <a:xfrm>
          <a:off x="4451879" y="2520227"/>
          <a:ext cx="1517285" cy="1483248"/>
        </a:xfrm>
        <a:prstGeom prst="rect">
          <a:avLst/>
        </a:prstGeom>
        <a:noFill/>
        <a:ln w="635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953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2013 Revised assessment tasks through vertical teams</a:t>
          </a:r>
          <a:endParaRPr lang="en-US" sz="1400" kern="1200" dirty="0"/>
        </a:p>
      </dsp:txBody>
      <dsp:txXfrm>
        <a:off x="4451879" y="2520227"/>
        <a:ext cx="1517285" cy="1483248"/>
      </dsp:txXfrm>
    </dsp:sp>
    <dsp:sp modelId="{ECC0A602-BFD7-4422-A56D-C041243BF354}">
      <dsp:nvSpPr>
        <dsp:cNvPr id="0" name=""/>
        <dsp:cNvSpPr/>
      </dsp:nvSpPr>
      <dsp:spPr>
        <a:xfrm>
          <a:off x="5715531" y="1414137"/>
          <a:ext cx="487418" cy="4874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4246BE-CC55-448F-B2A6-A3E8B90D14B4}">
      <dsp:nvSpPr>
        <dsp:cNvPr id="0" name=""/>
        <dsp:cNvSpPr/>
      </dsp:nvSpPr>
      <dsp:spPr>
        <a:xfrm>
          <a:off x="6226154" y="1322896"/>
          <a:ext cx="1572316" cy="3292037"/>
        </a:xfrm>
        <a:prstGeom prst="rect">
          <a:avLst/>
        </a:prstGeom>
        <a:noFill/>
        <a:ln w="635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273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2014 We scored student work.</a:t>
          </a:r>
          <a:endParaRPr lang="en-US" sz="1400" kern="1200" dirty="0"/>
        </a:p>
      </dsp:txBody>
      <dsp:txXfrm>
        <a:off x="6226154" y="1322896"/>
        <a:ext cx="1572316" cy="3292037"/>
      </dsp:txXfrm>
    </dsp:sp>
    <dsp:sp modelId="{6DA67E00-C068-4E2D-A310-8C4E80651587}">
      <dsp:nvSpPr>
        <dsp:cNvPr id="0" name=""/>
        <dsp:cNvSpPr/>
      </dsp:nvSpPr>
      <dsp:spPr>
        <a:xfrm>
          <a:off x="7972875" y="913833"/>
          <a:ext cx="621065" cy="6210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8D9829-B37F-4892-B0EE-E55748C3A89F}">
      <dsp:nvSpPr>
        <dsp:cNvPr id="0" name=""/>
        <dsp:cNvSpPr/>
      </dsp:nvSpPr>
      <dsp:spPr>
        <a:xfrm>
          <a:off x="8409883" y="775361"/>
          <a:ext cx="1572316" cy="3616327"/>
        </a:xfrm>
        <a:prstGeom prst="rect">
          <a:avLst/>
        </a:prstGeom>
        <a:noFill/>
        <a:ln w="635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089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2015 School teams will be reporting by student</a:t>
          </a:r>
          <a:endParaRPr lang="en-US" sz="1400" kern="1200" dirty="0"/>
        </a:p>
      </dsp:txBody>
      <dsp:txXfrm>
        <a:off x="8409883" y="775361"/>
        <a:ext cx="1572316" cy="3616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0.064</cdr:x>
      <cdr:y>0.42674</cdr:y>
    </cdr:from>
    <cdr:to>
      <cdr:x>0.96725</cdr:x>
      <cdr:y>0.47791</cdr:y>
    </cdr:to>
    <cdr:cxnSp macro="">
      <cdr:nvCxnSpPr>
        <cdr:cNvPr id="5" name="Straight Connector 4"/>
        <cdr:cNvCxnSpPr/>
      </cdr:nvCxnSpPr>
      <cdr:spPr>
        <a:xfrm xmlns:a="http://schemas.openxmlformats.org/drawingml/2006/main" flipV="1">
          <a:off x="638840" y="1951074"/>
          <a:ext cx="9016409" cy="233917"/>
        </a:xfrm>
        <a:prstGeom xmlns:a="http://schemas.openxmlformats.org/drawingml/2006/main" prst="line">
          <a:avLst/>
        </a:prstGeom>
        <a:ln xmlns:a="http://schemas.openxmlformats.org/drawingml/2006/main" w="82550" cmpd="sng">
          <a:solidFill>
            <a:srgbClr val="C0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10/9/2014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10/9/2014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Break</a:t>
            </a:r>
            <a:r>
              <a:rPr lang="en-US" baseline="0" dirty="0" smtClean="0"/>
              <a:t> slide up in all and everyone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09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10/9/2014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/>
              <a:pPr/>
              <a:t>10/9/2014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r>
              <a:rPr lang="en-US" dirty="0" smtClean="0"/>
              <a:t>The State of Division Report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October 2014</a:t>
            </a:r>
            <a:endParaRPr lang="en-US" dirty="0"/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 Placement Score Distribution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9499081"/>
              </p:ext>
            </p:extLst>
          </p:nvPr>
        </p:nvGraphicFramePr>
        <p:xfrm>
          <a:off x="1104900" y="1600199"/>
          <a:ext cx="9982200" cy="4969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51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School Highlights</a:t>
            </a:r>
            <a:endParaRPr lang="en-US" dirty="0"/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971215"/>
              </p:ext>
            </p:extLst>
          </p:nvPr>
        </p:nvGraphicFramePr>
        <p:xfrm>
          <a:off x="1104900" y="1600200"/>
          <a:ext cx="9982200" cy="5026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694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Elementary School Highlights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0013843"/>
              </p:ext>
            </p:extLst>
          </p:nvPr>
        </p:nvGraphicFramePr>
        <p:xfrm>
          <a:off x="1104900" y="1600200"/>
          <a:ext cx="49149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30486140"/>
              </p:ext>
            </p:extLst>
          </p:nvPr>
        </p:nvGraphicFramePr>
        <p:xfrm>
          <a:off x="6172200" y="1600200"/>
          <a:ext cx="49149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376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Fine Arts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4" r="49148"/>
          <a:stretch/>
        </p:blipFill>
        <p:spPr>
          <a:xfrm>
            <a:off x="6906519" y="1258745"/>
            <a:ext cx="5210937" cy="4208604"/>
          </a:xfrm>
        </p:spPr>
      </p:pic>
    </p:spTree>
    <p:extLst>
      <p:ext uri="{BB962C8B-B14F-4D97-AF65-F5344CB8AC3E}">
        <p14:creationId xmlns:p14="http://schemas.microsoft.com/office/powerpoint/2010/main" val="408933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Fine Arts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221257"/>
            <a:ext cx="4919472" cy="823912"/>
          </a:xfrm>
        </p:spPr>
        <p:txBody>
          <a:bodyPr/>
          <a:lstStyle/>
          <a:p>
            <a:r>
              <a:rPr lang="en-US" dirty="0" smtClean="0"/>
              <a:t>High School Enrollments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04350915"/>
              </p:ext>
            </p:extLst>
          </p:nvPr>
        </p:nvGraphicFramePr>
        <p:xfrm>
          <a:off x="1104900" y="2424113"/>
          <a:ext cx="4919663" cy="3748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221257"/>
            <a:ext cx="4919472" cy="823912"/>
          </a:xfrm>
        </p:spPr>
        <p:txBody>
          <a:bodyPr/>
          <a:lstStyle/>
          <a:p>
            <a:r>
              <a:rPr lang="en-US" dirty="0" smtClean="0"/>
              <a:t>Performances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80316474"/>
              </p:ext>
            </p:extLst>
          </p:nvPr>
        </p:nvGraphicFramePr>
        <p:xfrm>
          <a:off x="6024372" y="2045169"/>
          <a:ext cx="5713112" cy="4685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244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Career and Technical Education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1" r="33461"/>
          <a:stretch/>
        </p:blipFill>
        <p:spPr>
          <a:xfrm>
            <a:off x="6913984" y="1297637"/>
            <a:ext cx="5210937" cy="4208604"/>
          </a:xfrm>
        </p:spPr>
      </p:pic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Enrollments in Career and Technical Courses 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80480753"/>
              </p:ext>
            </p:extLst>
          </p:nvPr>
        </p:nvGraphicFramePr>
        <p:xfrm>
          <a:off x="485192" y="1600200"/>
          <a:ext cx="5738326" cy="5127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14526905"/>
              </p:ext>
            </p:extLst>
          </p:nvPr>
        </p:nvGraphicFramePr>
        <p:xfrm>
          <a:off x="6172199" y="1600199"/>
          <a:ext cx="5640355" cy="5005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70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Gifted Education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063" y="1460857"/>
            <a:ext cx="5210937" cy="3908202"/>
          </a:xfrm>
        </p:spPr>
      </p:pic>
    </p:spTree>
    <p:extLst>
      <p:ext uri="{BB962C8B-B14F-4D97-AF65-F5344CB8AC3E}">
        <p14:creationId xmlns:p14="http://schemas.microsoft.com/office/powerpoint/2010/main" val="158799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 Offered and Supported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899" y="1600200"/>
            <a:ext cx="9886561" cy="4571999"/>
          </a:xfrm>
        </p:spPr>
        <p:txBody>
          <a:bodyPr numCol="3">
            <a:noAutofit/>
          </a:bodyPr>
          <a:lstStyle/>
          <a:p>
            <a:r>
              <a:rPr lang="en-US" sz="1400" dirty="0" smtClean="0"/>
              <a:t>Animation Projects</a:t>
            </a:r>
            <a:endParaRPr lang="en-US" sz="1400" dirty="0"/>
          </a:p>
          <a:p>
            <a:pPr lvl="0"/>
            <a:r>
              <a:rPr lang="en-US" sz="1400" dirty="0"/>
              <a:t>Book Groups and Clubs</a:t>
            </a:r>
          </a:p>
          <a:p>
            <a:pPr lvl="0"/>
            <a:r>
              <a:rPr lang="en-US" sz="1600" b="1" u="sng" dirty="0"/>
              <a:t>Coding Projects </a:t>
            </a:r>
          </a:p>
          <a:p>
            <a:pPr lvl="0"/>
            <a:r>
              <a:rPr lang="en-US" sz="1400" dirty="0"/>
              <a:t>Chess Clubs</a:t>
            </a:r>
          </a:p>
          <a:p>
            <a:pPr lvl="0"/>
            <a:r>
              <a:rPr lang="en-US" sz="1400" dirty="0"/>
              <a:t>Destination Imagination Teams</a:t>
            </a:r>
          </a:p>
          <a:p>
            <a:pPr lvl="0"/>
            <a:r>
              <a:rPr lang="en-US" sz="1600" b="1" u="sng" dirty="0"/>
              <a:t>Design Challenges</a:t>
            </a:r>
          </a:p>
          <a:p>
            <a:pPr lvl="0"/>
            <a:r>
              <a:rPr lang="en-US" sz="1600" b="1" u="sng" dirty="0"/>
              <a:t>Digital Fabrication Projects</a:t>
            </a:r>
          </a:p>
          <a:p>
            <a:pPr lvl="0"/>
            <a:r>
              <a:rPr lang="en-US" sz="1600" b="1" u="sng" dirty="0"/>
              <a:t>GEMS (Girls Excited about Math and Science)</a:t>
            </a:r>
          </a:p>
          <a:p>
            <a:pPr lvl="0"/>
            <a:r>
              <a:rPr lang="en-US" sz="1400" dirty="0"/>
              <a:t>Geography Bee Competition </a:t>
            </a:r>
          </a:p>
          <a:p>
            <a:pPr lvl="0"/>
            <a:r>
              <a:rPr lang="en-US" sz="1400" dirty="0" smtClean="0"/>
              <a:t>Independent Study</a:t>
            </a:r>
          </a:p>
          <a:p>
            <a:pPr lvl="0"/>
            <a:r>
              <a:rPr lang="en-US" sz="1400" dirty="0" smtClean="0"/>
              <a:t>Literary </a:t>
            </a:r>
            <a:r>
              <a:rPr lang="en-US" sz="1400" dirty="0"/>
              <a:t>Magazines</a:t>
            </a:r>
          </a:p>
          <a:p>
            <a:pPr lvl="0"/>
            <a:r>
              <a:rPr lang="en-US" sz="1800" b="1" u="sng" dirty="0"/>
              <a:t>Maker &amp; Engineering Projects</a:t>
            </a:r>
          </a:p>
          <a:p>
            <a:pPr lvl="0"/>
            <a:r>
              <a:rPr lang="en-US" sz="1400" dirty="0"/>
              <a:t>Math Clubs</a:t>
            </a:r>
          </a:p>
          <a:p>
            <a:pPr lvl="0"/>
            <a:r>
              <a:rPr lang="en-US" sz="1400" dirty="0"/>
              <a:t>Model United Nations  (Middle and High School)</a:t>
            </a:r>
          </a:p>
          <a:p>
            <a:pPr lvl="0"/>
            <a:r>
              <a:rPr lang="en-US" sz="1400" dirty="0"/>
              <a:t>National History Day Projects (Middle and High School)</a:t>
            </a:r>
          </a:p>
          <a:p>
            <a:pPr lvl="0"/>
            <a:r>
              <a:rPr lang="en-US" sz="1400" dirty="0"/>
              <a:t>Piedmont Regional Science Fair Projects</a:t>
            </a:r>
          </a:p>
          <a:p>
            <a:pPr lvl="0"/>
            <a:r>
              <a:rPr lang="en-US" sz="1400" dirty="0"/>
              <a:t>Photography Clubs</a:t>
            </a:r>
          </a:p>
          <a:p>
            <a:pPr lvl="0"/>
            <a:r>
              <a:rPr lang="en-US" sz="1400" dirty="0"/>
              <a:t>Poetry Clubs</a:t>
            </a:r>
          </a:p>
          <a:p>
            <a:pPr lvl="0"/>
            <a:r>
              <a:rPr lang="en-US" sz="1600" b="1" u="sng" dirty="0"/>
              <a:t>Robotics</a:t>
            </a:r>
            <a:endParaRPr lang="en-US" sz="1400" b="1" u="sng" dirty="0"/>
          </a:p>
          <a:p>
            <a:pPr lvl="0"/>
            <a:r>
              <a:rPr lang="en-US" sz="1600" b="1" u="sng" dirty="0"/>
              <a:t>Rocketry</a:t>
            </a:r>
            <a:endParaRPr lang="en-US" sz="1400" b="1" u="sng" dirty="0"/>
          </a:p>
          <a:p>
            <a:pPr lvl="0"/>
            <a:r>
              <a:rPr lang="en-US" sz="1400" dirty="0"/>
              <a:t>The Stock Market Game Teams</a:t>
            </a:r>
          </a:p>
          <a:p>
            <a:pPr lvl="0"/>
            <a:r>
              <a:rPr lang="en-US" sz="1600" b="1" u="sng" dirty="0"/>
              <a:t>Teen Tech Girls</a:t>
            </a:r>
          </a:p>
          <a:p>
            <a:pPr lvl="0"/>
            <a:r>
              <a:rPr lang="en-US" sz="1400" dirty="0"/>
              <a:t>Virginia Film Festival Projects</a:t>
            </a:r>
          </a:p>
          <a:p>
            <a:pPr lvl="0"/>
            <a:r>
              <a:rPr lang="en-US" sz="1400" dirty="0"/>
              <a:t>Writer’s Cafes</a:t>
            </a:r>
          </a:p>
          <a:p>
            <a:pPr lvl="0"/>
            <a:r>
              <a:rPr lang="en-US" sz="1400" dirty="0"/>
              <a:t>Writer’s Eye</a:t>
            </a:r>
          </a:p>
          <a:p>
            <a:pPr lvl="0"/>
            <a:r>
              <a:rPr lang="en-US" sz="1400" dirty="0"/>
              <a:t>Youth Leadership Initiative Programs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2989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Programs and activities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5" r="46477"/>
          <a:stretch/>
        </p:blipFill>
        <p:spPr>
          <a:xfrm>
            <a:off x="6838950" y="1297637"/>
            <a:ext cx="5212080" cy="4208604"/>
          </a:xfrm>
        </p:spPr>
      </p:pic>
    </p:spTree>
    <p:extLst>
      <p:ext uri="{BB962C8B-B14F-4D97-AF65-F5344CB8AC3E}">
        <p14:creationId xmlns:p14="http://schemas.microsoft.com/office/powerpoint/2010/main" val="428241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Division Highlight from 2013-2014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4989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84 </a:t>
            </a:r>
            <a:r>
              <a:rPr lang="en-US" dirty="0"/>
              <a:t>students earned </a:t>
            </a:r>
            <a:r>
              <a:rPr lang="en-US" dirty="0" smtClean="0"/>
              <a:t>awards </a:t>
            </a:r>
            <a:r>
              <a:rPr lang="en-US" dirty="0"/>
              <a:t>at the Piedmont Regional Science Fair, including both Best in Show awards and 75 percent of all first-place awards</a:t>
            </a:r>
            <a:r>
              <a:rPr lang="en-US" dirty="0" smtClean="0"/>
              <a:t>;</a:t>
            </a:r>
            <a:endParaRPr lang="en-US" dirty="0"/>
          </a:p>
          <a:p>
            <a:pPr lvl="0"/>
            <a:r>
              <a:rPr lang="en-US" dirty="0" smtClean="0"/>
              <a:t>Destination </a:t>
            </a:r>
            <a:r>
              <a:rPr lang="en-US" dirty="0"/>
              <a:t>Imagination teams </a:t>
            </a:r>
            <a:endParaRPr lang="en-US" dirty="0" smtClean="0"/>
          </a:p>
          <a:p>
            <a:pPr lvl="1"/>
            <a:r>
              <a:rPr lang="en-US" dirty="0" smtClean="0"/>
              <a:t>Albemarle </a:t>
            </a:r>
            <a:r>
              <a:rPr lang="en-US" dirty="0"/>
              <a:t>High School and Brownsville </a:t>
            </a:r>
            <a:r>
              <a:rPr lang="en-US" dirty="0" smtClean="0"/>
              <a:t>Elementary were </a:t>
            </a:r>
            <a:r>
              <a:rPr lang="en-US" dirty="0"/>
              <a:t>among the top five in the world in their competitive category. </a:t>
            </a:r>
            <a:endParaRPr lang="en-US" dirty="0" smtClean="0"/>
          </a:p>
          <a:p>
            <a:pPr lvl="1"/>
            <a:r>
              <a:rPr lang="en-US" dirty="0" err="1" smtClean="0"/>
              <a:t>Cale</a:t>
            </a:r>
            <a:r>
              <a:rPr lang="en-US" dirty="0" smtClean="0"/>
              <a:t> </a:t>
            </a:r>
            <a:r>
              <a:rPr lang="en-US" dirty="0"/>
              <a:t>Elementary </a:t>
            </a:r>
            <a:r>
              <a:rPr lang="en-US" dirty="0" smtClean="0"/>
              <a:t>also </a:t>
            </a:r>
            <a:r>
              <a:rPr lang="en-US" dirty="0"/>
              <a:t>finished in the top ten in the world in their </a:t>
            </a:r>
            <a:r>
              <a:rPr lang="en-US" dirty="0" smtClean="0"/>
              <a:t>category</a:t>
            </a:r>
            <a:endParaRPr lang="en-US" dirty="0"/>
          </a:p>
          <a:p>
            <a:pPr lvl="0"/>
            <a:r>
              <a:rPr lang="en-US" dirty="0" smtClean="0"/>
              <a:t>The </a:t>
            </a:r>
            <a:r>
              <a:rPr lang="en-US" dirty="0"/>
              <a:t>Environmental Studies Academy began operation at Western Albemarle High School. </a:t>
            </a:r>
            <a:endParaRPr lang="en-US" dirty="0" smtClean="0"/>
          </a:p>
          <a:p>
            <a:pPr lvl="0"/>
            <a:r>
              <a:rPr lang="en-US" dirty="0"/>
              <a:t>H</a:t>
            </a:r>
            <a:r>
              <a:rPr lang="en-US" dirty="0" smtClean="0"/>
              <a:t>igh </a:t>
            </a:r>
            <a:r>
              <a:rPr lang="en-US" dirty="0"/>
              <a:t>school athletes won </a:t>
            </a:r>
            <a:r>
              <a:rPr lang="en-US" dirty="0" smtClean="0"/>
              <a:t>6 state </a:t>
            </a:r>
            <a:r>
              <a:rPr lang="en-US" dirty="0"/>
              <a:t>championships and </a:t>
            </a:r>
            <a:r>
              <a:rPr lang="en-US" dirty="0" smtClean="0"/>
              <a:t>4 student </a:t>
            </a:r>
            <a:r>
              <a:rPr lang="en-US" dirty="0"/>
              <a:t>athletes won individual state titles</a:t>
            </a:r>
            <a:r>
              <a:rPr lang="en-US" dirty="0" smtClean="0"/>
              <a:t>;</a:t>
            </a:r>
            <a:endParaRPr lang="en-US" dirty="0"/>
          </a:p>
          <a:p>
            <a:pPr lvl="0"/>
            <a:r>
              <a:rPr lang="en-US" dirty="0" smtClean="0"/>
              <a:t>8 students </a:t>
            </a:r>
            <a:r>
              <a:rPr lang="en-US" dirty="0"/>
              <a:t>were selected for the Summer Residential Governor’s School in agriculture, engineering, the humanities , music and </a:t>
            </a:r>
            <a:r>
              <a:rPr lang="en-US" dirty="0" smtClean="0"/>
              <a:t>technology</a:t>
            </a:r>
            <a:endParaRPr lang="en-US" dirty="0"/>
          </a:p>
          <a:p>
            <a:pPr lvl="0"/>
            <a:r>
              <a:rPr lang="en-US" dirty="0"/>
              <a:t>1200 students participated in the division’s 21</a:t>
            </a:r>
            <a:r>
              <a:rPr lang="en-US" baseline="30000" dirty="0"/>
              <a:t>st</a:t>
            </a:r>
            <a:r>
              <a:rPr lang="en-US" dirty="0"/>
              <a:t> annual visual arts festival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Activities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90220872"/>
              </p:ext>
            </p:extLst>
          </p:nvPr>
        </p:nvGraphicFramePr>
        <p:xfrm>
          <a:off x="6092889" y="1632858"/>
          <a:ext cx="5076668" cy="4413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Division-wide art show for Youth Art Month </a:t>
            </a:r>
          </a:p>
          <a:p>
            <a:r>
              <a:rPr lang="en-US" dirty="0"/>
              <a:t>Inaugural Summer Fine Arts Academy </a:t>
            </a:r>
          </a:p>
          <a:p>
            <a:r>
              <a:rPr lang="en-US" dirty="0"/>
              <a:t>Spelling Bee </a:t>
            </a:r>
          </a:p>
          <a:p>
            <a:r>
              <a:rPr lang="en-US" dirty="0"/>
              <a:t>Writer's Eye </a:t>
            </a:r>
          </a:p>
          <a:p>
            <a:r>
              <a:rPr lang="en-US" dirty="0"/>
              <a:t>Literacy Explosion </a:t>
            </a:r>
          </a:p>
          <a:p>
            <a:r>
              <a:rPr lang="en-US" dirty="0" smtClean="0"/>
              <a:t>24 </a:t>
            </a:r>
            <a:r>
              <a:rPr lang="en-US" dirty="0"/>
              <a:t>Competition</a:t>
            </a:r>
          </a:p>
          <a:p>
            <a:r>
              <a:rPr lang="en-US" dirty="0"/>
              <a:t>Math Counts</a:t>
            </a:r>
          </a:p>
          <a:p>
            <a:r>
              <a:rPr lang="en-US" dirty="0"/>
              <a:t>Math Olympiad</a:t>
            </a:r>
          </a:p>
          <a:p>
            <a:r>
              <a:rPr lang="en-US" dirty="0"/>
              <a:t>Meaningful Watershed Educational Experience (MWEE)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02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future of Assessments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College Workforce Readiness Assessment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Administered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14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2012-2013 College Workforce Readiness Assessment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9250384"/>
              </p:ext>
            </p:extLst>
          </p:nvPr>
        </p:nvGraphicFramePr>
        <p:xfrm>
          <a:off x="1104900" y="1408923"/>
          <a:ext cx="9982200" cy="5253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11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Performance Assessment Baseline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Future of 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99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Progression of CAI Roll-Out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3095044"/>
              </p:ext>
            </p:extLst>
          </p:nvPr>
        </p:nvGraphicFramePr>
        <p:xfrm>
          <a:off x="1104900" y="1622777"/>
          <a:ext cx="9982200" cy="4913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584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2013-2014 </a:t>
            </a:r>
            <a:r>
              <a:rPr lang="en-US" dirty="0"/>
              <a:t>P</a:t>
            </a:r>
            <a:r>
              <a:rPr lang="en-US" dirty="0" smtClean="0"/>
              <a:t>erformance </a:t>
            </a:r>
            <a:r>
              <a:rPr lang="en-US" dirty="0"/>
              <a:t>T</a:t>
            </a:r>
            <a:r>
              <a:rPr lang="en-US" dirty="0" smtClean="0"/>
              <a:t>ask </a:t>
            </a:r>
            <a:r>
              <a:rPr lang="en-US" dirty="0"/>
              <a:t>D</a:t>
            </a:r>
            <a:r>
              <a:rPr lang="en-US" dirty="0" smtClean="0"/>
              <a:t>ata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1621784"/>
              </p:ext>
            </p:extLst>
          </p:nvPr>
        </p:nvGraphicFramePr>
        <p:xfrm>
          <a:off x="1104900" y="1334279"/>
          <a:ext cx="9982200" cy="531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258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4" r="3574"/>
          <a:stretch>
            <a:fillRect/>
          </a:stretch>
        </p:blipFill>
        <p:spPr>
          <a:xfrm>
            <a:off x="6710472" y="1310656"/>
            <a:ext cx="5210937" cy="4208604"/>
          </a:xfrm>
        </p:spPr>
      </p:pic>
    </p:spTree>
    <p:extLst>
      <p:ext uri="{BB962C8B-B14F-4D97-AF65-F5344CB8AC3E}">
        <p14:creationId xmlns:p14="http://schemas.microsoft.com/office/powerpoint/2010/main" val="242808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Albemarle County Public School Grants Received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Club Yancey received a $142,000 state grant with the potential of receiving a total of $426,000 over three years. </a:t>
            </a:r>
          </a:p>
          <a:p>
            <a:pPr lvl="0"/>
            <a:r>
              <a:rPr lang="en-US" dirty="0" smtClean="0"/>
              <a:t>$</a:t>
            </a:r>
            <a:r>
              <a:rPr lang="en-US" dirty="0"/>
              <a:t>46,000 to Murray High School and the Community Public Charter School to advance project-based learning, </a:t>
            </a:r>
            <a:endParaRPr lang="en-US" dirty="0" smtClean="0"/>
          </a:p>
          <a:p>
            <a:pPr lvl="0"/>
            <a:r>
              <a:rPr lang="en-US" dirty="0" smtClean="0"/>
              <a:t>$</a:t>
            </a:r>
            <a:r>
              <a:rPr lang="en-US" dirty="0"/>
              <a:t>40,000 from the </a:t>
            </a:r>
            <a:r>
              <a:rPr lang="en-US" dirty="0" err="1"/>
              <a:t>Lastinger</a:t>
            </a:r>
            <a:r>
              <a:rPr lang="en-US" dirty="0"/>
              <a:t> Family Foundation to </a:t>
            </a:r>
            <a:r>
              <a:rPr lang="en-US" dirty="0" err="1"/>
              <a:t>Woodbrook</a:t>
            </a:r>
            <a:r>
              <a:rPr lang="en-US" dirty="0"/>
              <a:t> Elementary School for an outdoor environmental classroom; </a:t>
            </a:r>
            <a:endParaRPr lang="en-US" dirty="0" smtClean="0"/>
          </a:p>
          <a:p>
            <a:pPr lvl="0"/>
            <a:r>
              <a:rPr lang="en-US" dirty="0" smtClean="0"/>
              <a:t>$</a:t>
            </a:r>
            <a:r>
              <a:rPr lang="en-US" dirty="0"/>
              <a:t>20,000 from Battelle to support the division’s manufacturing lab schools; </a:t>
            </a:r>
            <a:endParaRPr lang="en-US" dirty="0" smtClean="0"/>
          </a:p>
          <a:p>
            <a:pPr lvl="0"/>
            <a:r>
              <a:rPr lang="en-US" dirty="0" smtClean="0"/>
              <a:t>$</a:t>
            </a:r>
            <a:r>
              <a:rPr lang="en-US" dirty="0"/>
              <a:t>17,000 from the Shannon Foundation to support innovative learning projects at eight schools;  </a:t>
            </a:r>
            <a:endParaRPr lang="en-US" dirty="0" smtClean="0"/>
          </a:p>
          <a:p>
            <a:pPr lvl="0"/>
            <a:r>
              <a:rPr lang="en-US" dirty="0" smtClean="0"/>
              <a:t>$</a:t>
            </a:r>
            <a:r>
              <a:rPr lang="en-US" dirty="0"/>
              <a:t>10,000 from Verizon for the Environmental Studies Academy;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07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School Highlights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 Strategic Goal in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34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Time Graduation Continues to Increase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290220"/>
              </p:ext>
            </p:extLst>
          </p:nvPr>
        </p:nvGraphicFramePr>
        <p:xfrm>
          <a:off x="1104900" y="1600200"/>
          <a:ext cx="9982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658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School </a:t>
            </a:r>
            <a:r>
              <a:rPr lang="en-US" dirty="0" smtClean="0"/>
              <a:t>Drop-Out Rate Continues to Decline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1292229"/>
              </p:ext>
            </p:extLst>
          </p:nvPr>
        </p:nvGraphicFramePr>
        <p:xfrm>
          <a:off x="1104900" y="1600200"/>
          <a:ext cx="9982200" cy="488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3189767" y="2020186"/>
            <a:ext cx="6188149" cy="680484"/>
          </a:xfrm>
          <a:prstGeom prst="line">
            <a:avLst/>
          </a:prstGeom>
          <a:ln w="82550" cmpd="sng"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77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School Graduation Rates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3589685"/>
              </p:ext>
            </p:extLst>
          </p:nvPr>
        </p:nvGraphicFramePr>
        <p:xfrm>
          <a:off x="1104900" y="1446245"/>
          <a:ext cx="9982200" cy="5206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570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 Scores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Verbal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Math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78645602"/>
              </p:ext>
            </p:extLst>
          </p:nvPr>
        </p:nvGraphicFramePr>
        <p:xfrm>
          <a:off x="1104900" y="2424113"/>
          <a:ext cx="4919663" cy="3748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344834838"/>
              </p:ext>
            </p:extLst>
          </p:nvPr>
        </p:nvGraphicFramePr>
        <p:xfrm>
          <a:off x="6165850" y="2424113"/>
          <a:ext cx="4919663" cy="3748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189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Placement and Dual Enrollments</a:t>
            </a:r>
            <a:endParaRPr lang="en-US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4170640"/>
              </p:ext>
            </p:extLst>
          </p:nvPr>
        </p:nvGraphicFramePr>
        <p:xfrm>
          <a:off x="946298" y="1456660"/>
          <a:ext cx="5078265" cy="5209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ontent Placeholder 1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54079487"/>
              </p:ext>
            </p:extLst>
          </p:nvPr>
        </p:nvGraphicFramePr>
        <p:xfrm>
          <a:off x="6165850" y="1424763"/>
          <a:ext cx="4919663" cy="52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18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545</Words>
  <Application>Microsoft Office PowerPoint</Application>
  <PresentationFormat>Widescreen</PresentationFormat>
  <Paragraphs>107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Euphemia</vt:lpstr>
      <vt:lpstr>Plantagenet Cherokee</vt:lpstr>
      <vt:lpstr>Wingdings</vt:lpstr>
      <vt:lpstr>Academic Literature 16x9</vt:lpstr>
      <vt:lpstr>The State of Division Report</vt:lpstr>
      <vt:lpstr>School Division Highlight from 2013-2014</vt:lpstr>
      <vt:lpstr>Albemarle County Public School Grants Received</vt:lpstr>
      <vt:lpstr>High School Highlights</vt:lpstr>
      <vt:lpstr>On Time Graduation Continues to Increase</vt:lpstr>
      <vt:lpstr>High School Drop-Out Rate Continues to Decline</vt:lpstr>
      <vt:lpstr>High School Graduation Rates</vt:lpstr>
      <vt:lpstr>SAT Scores</vt:lpstr>
      <vt:lpstr>Advanced Placement and Dual Enrollments</vt:lpstr>
      <vt:lpstr>Advance Placement Score Distribution</vt:lpstr>
      <vt:lpstr>Middle School Highlights</vt:lpstr>
      <vt:lpstr>Elementary School Highlights</vt:lpstr>
      <vt:lpstr>Fine Arts</vt:lpstr>
      <vt:lpstr>Fine Arts</vt:lpstr>
      <vt:lpstr>Career and Technical Education</vt:lpstr>
      <vt:lpstr>Secondary Enrollments in Career and Technical Courses </vt:lpstr>
      <vt:lpstr>Gifted Education</vt:lpstr>
      <vt:lpstr>Opportunities Offered and Supported</vt:lpstr>
      <vt:lpstr>Programs and activities</vt:lpstr>
      <vt:lpstr>Student Activities</vt:lpstr>
      <vt:lpstr>The future of Assessments</vt:lpstr>
      <vt:lpstr>College Workforce Readiness Assessment</vt:lpstr>
      <vt:lpstr>2012-2013 College Workforce Readiness Assessment</vt:lpstr>
      <vt:lpstr>Performance Assessment Baseline</vt:lpstr>
      <vt:lpstr>Progression of CAI Roll-Out</vt:lpstr>
      <vt:lpstr>2013-2014 Performance Task Data</vt:lpstr>
      <vt:lpstr>Questions?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2014-09-17T15:00:55Z</dcterms:created>
  <dcterms:modified xsi:type="dcterms:W3CDTF">2014-10-09T19:58:49Z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